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4" r:id="rId3"/>
    <p:sldMasterId id="2147483690" r:id="rId4"/>
    <p:sldMasterId id="2147483702" r:id="rId5"/>
  </p:sldMasterIdLst>
  <p:notesMasterIdLst>
    <p:notesMasterId r:id="rId34"/>
  </p:notesMasterIdLst>
  <p:sldIdLst>
    <p:sldId id="271" r:id="rId6"/>
    <p:sldId id="1016" r:id="rId7"/>
    <p:sldId id="1054" r:id="rId8"/>
    <p:sldId id="1079" r:id="rId9"/>
    <p:sldId id="1104" r:id="rId10"/>
    <p:sldId id="1105" r:id="rId11"/>
    <p:sldId id="1103" r:id="rId12"/>
    <p:sldId id="1106" r:id="rId13"/>
    <p:sldId id="1107" r:id="rId14"/>
    <p:sldId id="1083" r:id="rId15"/>
    <p:sldId id="1098" r:id="rId16"/>
    <p:sldId id="1099" r:id="rId17"/>
    <p:sldId id="1100" r:id="rId18"/>
    <p:sldId id="1101" r:id="rId19"/>
    <p:sldId id="1102" r:id="rId20"/>
    <p:sldId id="257" r:id="rId21"/>
    <p:sldId id="258" r:id="rId22"/>
    <p:sldId id="259" r:id="rId23"/>
    <p:sldId id="260" r:id="rId24"/>
    <p:sldId id="261" r:id="rId25"/>
    <p:sldId id="265" r:id="rId26"/>
    <p:sldId id="262" r:id="rId27"/>
    <p:sldId id="264" r:id="rId28"/>
    <p:sldId id="263" r:id="rId29"/>
    <p:sldId id="1097" r:id="rId30"/>
    <p:sldId id="1081" r:id="rId31"/>
    <p:sldId id="1021" r:id="rId32"/>
    <p:sldId id="1075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ya Qi" initials="SQ" lastIdx="1" clrIdx="0">
    <p:extLst>
      <p:ext uri="{19B8F6BF-5375-455C-9EA6-DF929625EA0E}">
        <p15:presenceInfo xmlns:p15="http://schemas.microsoft.com/office/powerpoint/2012/main" userId="Siya Q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0022"/>
    <a:srgbClr val="003964"/>
    <a:srgbClr val="005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7" autoAdjust="0"/>
    <p:restoredTop sz="71991" autoAdjust="0"/>
  </p:normalViewPr>
  <p:slideViewPr>
    <p:cSldViewPr snapToGrid="0" snapToObjects="1">
      <p:cViewPr varScale="1">
        <p:scale>
          <a:sx n="85" d="100"/>
          <a:sy n="85" d="100"/>
        </p:scale>
        <p:origin x="80" y="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D4030-0F15-564A-A066-DFF80FCDCE23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778A6-3D4E-AF4B-82B7-40EA7E0DD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0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778A6-3D4E-AF4B-82B7-40EA7E0DDC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15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004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778A6-3D4E-AF4B-82B7-40EA7E0DDC8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19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8E02F-3A38-8D4C-A64D-91AFCA468BB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638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8E02F-3A38-8D4C-A64D-91AFCA468BB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307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8E02F-3A38-8D4C-A64D-91AFCA468BB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58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8E02F-3A38-8D4C-A64D-91AFCA468BB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3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8E02F-3A38-8D4C-A64D-91AFCA468BB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648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8E02F-3A38-8D4C-A64D-91AFCA468BB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102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8E02F-3A38-8D4C-A64D-91AFCA468BB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941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8E02F-3A38-8D4C-A64D-91AFCA468BB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848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8E02F-3A38-8D4C-A64D-91AFCA468BB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085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8E02F-3A38-8D4C-A64D-91AFCA468BB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899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F0D-B0C7-8E42-B4BA-AE75641B5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6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136626"/>
            <a:ext cx="9144000" cy="658272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662235"/>
            <a:ext cx="8229600" cy="673329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3255188"/>
            <a:ext cx="8229600" cy="1639652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721476"/>
            <a:ext cx="9144000" cy="136524"/>
          </a:xfrm>
          <a:prstGeom prst="rect">
            <a:avLst/>
          </a:prstGeom>
          <a:solidFill>
            <a:srgbClr val="4747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1647" y="6296101"/>
            <a:ext cx="408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5EFF0D-B0C7-8E42-B4BA-AE75641B54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12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9880" y="992985"/>
            <a:ext cx="8460272" cy="4861719"/>
          </a:xfrm>
        </p:spPr>
        <p:txBody>
          <a:bodyPr numCol="1">
            <a:noAutofit/>
          </a:bodyPr>
          <a:lstStyle>
            <a:lvl1pPr marL="457193" indent="-457193">
              <a:lnSpc>
                <a:spcPct val="114000"/>
              </a:lnSpc>
              <a:spcBef>
                <a:spcPts val="0"/>
              </a:spcBef>
              <a:buFont typeface="AppleSymbols" charset="0"/>
              <a:buChar char="⦿"/>
              <a:defRPr sz="2201"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At hoc in </a:t>
            </a:r>
            <a:r>
              <a:rPr lang="en-US" dirty="0" err="1"/>
              <a:t>eo</a:t>
            </a:r>
            <a:r>
              <a:rPr lang="en-US" dirty="0"/>
              <a:t> M.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pulsi</a:t>
            </a:r>
            <a:r>
              <a:rPr lang="en-US" dirty="0"/>
              <a:t> </a:t>
            </a:r>
            <a:r>
              <a:rPr lang="en-US" dirty="0" err="1"/>
              <a:t>recurrant</a:t>
            </a:r>
            <a:r>
              <a:rPr lang="en-US" dirty="0"/>
              <a:t>? </a:t>
            </a:r>
            <a:r>
              <a:rPr lang="en-US" dirty="0" err="1"/>
              <a:t>Istam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, </a:t>
            </a:r>
            <a:r>
              <a:rPr lang="en-US" dirty="0" err="1"/>
              <a:t>inquit</a:t>
            </a:r>
            <a:r>
              <a:rPr lang="en-US" dirty="0"/>
              <a:t>, Epicurus </a:t>
            </a:r>
            <a:r>
              <a:rPr lang="en-US" dirty="0" err="1"/>
              <a:t>ignorat</a:t>
            </a:r>
            <a:r>
              <a:rPr lang="en-US" dirty="0"/>
              <a:t>? An </a:t>
            </a:r>
            <a:r>
              <a:rPr lang="en-US" dirty="0" err="1"/>
              <a:t>eiusdem</a:t>
            </a:r>
            <a:r>
              <a:rPr lang="en-US" dirty="0"/>
              <a:t> </a:t>
            </a:r>
            <a:r>
              <a:rPr lang="en-US" dirty="0" err="1"/>
              <a:t>modi</a:t>
            </a:r>
            <a:r>
              <a:rPr lang="en-US" dirty="0"/>
              <a:t>?</a:t>
            </a:r>
          </a:p>
          <a:p>
            <a:r>
              <a:rPr lang="en-US" dirty="0"/>
              <a:t>Nos </a:t>
            </a:r>
            <a:r>
              <a:rPr lang="en-US" dirty="0" err="1"/>
              <a:t>commodius</a:t>
            </a:r>
            <a:r>
              <a:rPr lang="en-US" dirty="0"/>
              <a:t> </a:t>
            </a:r>
            <a:r>
              <a:rPr lang="en-US" dirty="0" err="1"/>
              <a:t>agimus</a:t>
            </a:r>
            <a:r>
              <a:rPr lang="en-US" dirty="0"/>
              <a:t>. </a:t>
            </a:r>
            <a:r>
              <a:rPr lang="en-US" dirty="0" err="1"/>
              <a:t>Eaedem</a:t>
            </a:r>
            <a:r>
              <a:rPr lang="en-US" dirty="0"/>
              <a:t> res </a:t>
            </a:r>
            <a:r>
              <a:rPr lang="en-US" dirty="0" err="1"/>
              <a:t>maneant</a:t>
            </a:r>
            <a:r>
              <a:rPr lang="en-US" dirty="0"/>
              <a:t> </a:t>
            </a:r>
            <a:r>
              <a:rPr lang="en-US" dirty="0" err="1"/>
              <a:t>alio</a:t>
            </a:r>
            <a:r>
              <a:rPr lang="en-US" dirty="0"/>
              <a:t> </a:t>
            </a:r>
            <a:r>
              <a:rPr lang="en-US" dirty="0" err="1"/>
              <a:t>modo</a:t>
            </a:r>
            <a:r>
              <a:rPr lang="en-US" dirty="0"/>
              <a:t>. </a:t>
            </a:r>
            <a:r>
              <a:rPr lang="en-US" dirty="0" err="1"/>
              <a:t>Avaritiamne</a:t>
            </a:r>
            <a:r>
              <a:rPr lang="en-US" dirty="0"/>
              <a:t> </a:t>
            </a:r>
            <a:r>
              <a:rPr lang="en-US" dirty="0" err="1"/>
              <a:t>minuis</a:t>
            </a:r>
            <a:r>
              <a:rPr lang="en-US" dirty="0"/>
              <a:t>?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haec</a:t>
            </a:r>
            <a:r>
              <a:rPr lang="en-US" dirty="0"/>
              <a:t> in </a:t>
            </a:r>
            <a:r>
              <a:rPr lang="en-US" dirty="0" err="1"/>
              <a:t>pueris</a:t>
            </a:r>
            <a:r>
              <a:rPr lang="en-US" dirty="0"/>
              <a:t>; </a:t>
            </a:r>
          </a:p>
          <a:p>
            <a:r>
              <a:rPr lang="en-US" dirty="0" err="1"/>
              <a:t>Immo</a:t>
            </a:r>
            <a:r>
              <a:rPr lang="en-US" dirty="0"/>
              <a:t> </a:t>
            </a:r>
            <a:r>
              <a:rPr lang="en-US" dirty="0" err="1"/>
              <a:t>videri</a:t>
            </a:r>
            <a:r>
              <a:rPr lang="en-US" dirty="0"/>
              <a:t> </a:t>
            </a:r>
            <a:r>
              <a:rPr lang="en-US" dirty="0" err="1"/>
              <a:t>fortasse</a:t>
            </a:r>
            <a:r>
              <a:rPr lang="en-US" dirty="0"/>
              <a:t>.</a:t>
            </a:r>
          </a:p>
          <a:p>
            <a:r>
              <a:rPr lang="en-US" dirty="0"/>
              <a:t>Qui </a:t>
            </a:r>
            <a:r>
              <a:rPr lang="en-US" dirty="0" err="1"/>
              <a:t>autem</a:t>
            </a:r>
            <a:r>
              <a:rPr lang="en-US" dirty="0"/>
              <a:t> de </a:t>
            </a:r>
            <a:r>
              <a:rPr lang="en-US" dirty="0" err="1"/>
              <a:t>summo</a:t>
            </a:r>
            <a:r>
              <a:rPr lang="en-US" dirty="0"/>
              <a:t> bono </a:t>
            </a:r>
            <a:r>
              <a:rPr lang="en-US" dirty="0" err="1"/>
              <a:t>dissentit</a:t>
            </a:r>
            <a:r>
              <a:rPr lang="en-US" dirty="0"/>
              <a:t> de </a:t>
            </a:r>
            <a:r>
              <a:rPr lang="en-US" dirty="0" err="1"/>
              <a:t>tota</a:t>
            </a:r>
            <a:r>
              <a:rPr lang="en-US" dirty="0"/>
              <a:t> </a:t>
            </a:r>
            <a:r>
              <a:rPr lang="en-US" dirty="0" err="1"/>
              <a:t>philosophiae</a:t>
            </a:r>
            <a:r>
              <a:rPr lang="en-US" dirty="0"/>
              <a:t> </a:t>
            </a:r>
            <a:r>
              <a:rPr lang="en-US" dirty="0" err="1"/>
              <a:t>ratione</a:t>
            </a:r>
            <a:r>
              <a:rPr lang="en-US" dirty="0"/>
              <a:t> </a:t>
            </a:r>
            <a:r>
              <a:rPr lang="en-US" dirty="0" err="1"/>
              <a:t>dissentit</a:t>
            </a:r>
            <a:r>
              <a:rPr lang="en-US" dirty="0"/>
              <a:t>.</a:t>
            </a:r>
          </a:p>
          <a:p>
            <a:r>
              <a:rPr lang="en-US" dirty="0"/>
              <a:t>An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per se ipsum </a:t>
            </a:r>
            <a:r>
              <a:rPr lang="en-US" dirty="0" err="1"/>
              <a:t>flagitiosum</a:t>
            </a:r>
            <a:r>
              <a:rPr lang="en-US" dirty="0"/>
              <a:t>, </a:t>
            </a:r>
            <a:r>
              <a:rPr lang="en-US" dirty="0" err="1"/>
              <a:t>etiamsi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comitetur</a:t>
            </a:r>
            <a:r>
              <a:rPr lang="en-US" dirty="0"/>
              <a:t> </a:t>
            </a:r>
            <a:r>
              <a:rPr lang="en-US" dirty="0" err="1"/>
              <a:t>infamia</a:t>
            </a:r>
            <a:r>
              <a:rPr lang="en-US" dirty="0"/>
              <a:t>?</a:t>
            </a:r>
          </a:p>
          <a:p>
            <a:r>
              <a:rPr lang="en-US" dirty="0"/>
              <a:t>Cur </a:t>
            </a:r>
            <a:r>
              <a:rPr lang="en-US" dirty="0" err="1"/>
              <a:t>deinde</a:t>
            </a:r>
            <a:r>
              <a:rPr lang="en-US" dirty="0"/>
              <a:t> </a:t>
            </a:r>
            <a:r>
              <a:rPr lang="en-US" dirty="0" err="1"/>
              <a:t>Metrodori</a:t>
            </a:r>
            <a:r>
              <a:rPr lang="en-US" dirty="0"/>
              <a:t> </a:t>
            </a:r>
            <a:r>
              <a:rPr lang="en-US" dirty="0" err="1"/>
              <a:t>liberos</a:t>
            </a:r>
            <a:r>
              <a:rPr lang="en-US" dirty="0"/>
              <a:t> </a:t>
            </a:r>
            <a:r>
              <a:rPr lang="en-US" dirty="0" err="1"/>
              <a:t>commendas</a:t>
            </a:r>
            <a:r>
              <a:rPr lang="en-US" dirty="0"/>
              <a:t>?</a:t>
            </a:r>
          </a:p>
          <a:p>
            <a:r>
              <a:rPr lang="en-US" dirty="0"/>
              <a:t>Quid ergo?</a:t>
            </a:r>
          </a:p>
          <a:p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fortuna</a:t>
            </a:r>
            <a:r>
              <a:rPr lang="en-US" dirty="0"/>
              <a:t> </a:t>
            </a:r>
            <a:r>
              <a:rPr lang="en-US" dirty="0" err="1"/>
              <a:t>fortis</a:t>
            </a:r>
            <a:r>
              <a:rPr lang="en-US" dirty="0"/>
              <a:t>; Quid, quod res alia </a:t>
            </a:r>
            <a:r>
              <a:rPr lang="en-US" dirty="0" err="1"/>
              <a:t>tota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? </a:t>
            </a:r>
            <a:r>
              <a:rPr lang="en-US" dirty="0" err="1"/>
              <a:t>Respondeat</a:t>
            </a:r>
            <a:r>
              <a:rPr lang="en-US" dirty="0"/>
              <a:t> </a:t>
            </a:r>
            <a:r>
              <a:rPr lang="en-US" dirty="0" err="1"/>
              <a:t>totidem</a:t>
            </a:r>
            <a:r>
              <a:rPr lang="en-US" dirty="0"/>
              <a:t> </a:t>
            </a:r>
            <a:r>
              <a:rPr lang="en-US" dirty="0" err="1"/>
              <a:t>verbis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haec</a:t>
            </a:r>
            <a:r>
              <a:rPr lang="en-US" dirty="0"/>
              <a:t> </a:t>
            </a:r>
            <a:r>
              <a:rPr lang="en-US" dirty="0" err="1"/>
              <a:t>omittamus</a:t>
            </a:r>
            <a:r>
              <a:rPr lang="en-US" dirty="0"/>
              <a:t>; Ratio </a:t>
            </a:r>
            <a:r>
              <a:rPr lang="en-US" dirty="0" err="1"/>
              <a:t>quidem</a:t>
            </a:r>
            <a:r>
              <a:rPr lang="en-US" dirty="0"/>
              <a:t> </a:t>
            </a:r>
            <a:r>
              <a:rPr lang="en-US" dirty="0" err="1"/>
              <a:t>vestra</a:t>
            </a:r>
            <a:r>
              <a:rPr lang="en-US" dirty="0"/>
              <a:t> sic </a:t>
            </a:r>
            <a:r>
              <a:rPr lang="en-US" dirty="0" err="1"/>
              <a:t>cogit</a:t>
            </a:r>
            <a:r>
              <a:rPr lang="en-US" dirty="0"/>
              <a:t>. </a:t>
            </a:r>
            <a:r>
              <a:rPr lang="en-US" dirty="0" err="1"/>
              <a:t>Ita</a:t>
            </a:r>
            <a:r>
              <a:rPr lang="en-US" dirty="0"/>
              <a:t> fit cum </a:t>
            </a:r>
            <a:r>
              <a:rPr lang="en-US" dirty="0" err="1"/>
              <a:t>gravior</a:t>
            </a:r>
            <a:r>
              <a:rPr lang="en-US" dirty="0"/>
              <a:t>, tum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splendidior</a:t>
            </a:r>
            <a:r>
              <a:rPr lang="en-US" dirty="0"/>
              <a:t>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39879" y="762000"/>
            <a:ext cx="84576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0" y="5657675"/>
            <a:ext cx="9144000" cy="1200329"/>
          </a:xfrm>
          <a:solidFill>
            <a:schemeClr val="tx1"/>
          </a:solidFill>
        </p:spPr>
        <p:txBody>
          <a:bodyPr lIns="914400" tIns="457200" rIns="914400" bIns="457200" anchor="b" anchorCtr="0"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05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339879" y="762000"/>
            <a:ext cx="84576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58612" y="1220087"/>
            <a:ext cx="4093151" cy="46417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0" y="5657675"/>
            <a:ext cx="9144000" cy="1200329"/>
          </a:xfrm>
          <a:solidFill>
            <a:schemeClr val="tx1"/>
          </a:solidFill>
        </p:spPr>
        <p:txBody>
          <a:bodyPr lIns="914400" tIns="457200" rIns="914400" bIns="457200" anchor="b" anchorCtr="0"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766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F1EB42-62EB-4BD4-933A-9719A072DD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EFF0D-B0C7-8E42-B4BA-AE75641B54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85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F0D-B0C7-8E42-B4BA-AE75641B5457}" type="slidenum">
              <a:rPr lang="en-US" smtClean="0">
                <a:solidFill>
                  <a:srgbClr val="333333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333333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54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136626"/>
            <a:ext cx="9144000" cy="6582728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F0D-B0C7-8E42-B4BA-AE75641B5457}" type="slidenum">
              <a:rPr lang="en-US" smtClean="0">
                <a:solidFill>
                  <a:srgbClr val="333333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333333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51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16221"/>
            <a:ext cx="8229600" cy="9014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17637"/>
            <a:ext cx="3947513" cy="47085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F0D-B0C7-8E42-B4BA-AE75641B5457}" type="slidenum">
              <a:rPr lang="en-US" smtClean="0">
                <a:solidFill>
                  <a:srgbClr val="333333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333333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736592" y="1417638"/>
            <a:ext cx="3950208" cy="4708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83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2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16221"/>
            <a:ext cx="8229600" cy="9014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17637"/>
            <a:ext cx="5683678" cy="47085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F0D-B0C7-8E42-B4BA-AE75641B5457}" type="slidenum">
              <a:rPr lang="en-US" smtClean="0">
                <a:solidFill>
                  <a:srgbClr val="333333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333333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550025" y="1481942"/>
            <a:ext cx="2136775" cy="2136775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550025" y="3721904"/>
            <a:ext cx="2146300" cy="21447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1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F0D-B0C7-8E42-B4BA-AE75641B5457}" type="slidenum">
              <a:rPr lang="en-US" smtClean="0">
                <a:solidFill>
                  <a:srgbClr val="333333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333333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51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F0D-B0C7-8E42-B4BA-AE75641B5457}" type="slidenum">
              <a:rPr lang="en-US" smtClean="0">
                <a:solidFill>
                  <a:srgbClr val="333333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333333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58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136626"/>
            <a:ext cx="9144000" cy="65827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F0D-B0C7-8E42-B4BA-AE75641B54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5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635000"/>
            <a:ext cx="8229600" cy="5491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F0D-B0C7-8E42-B4BA-AE75641B5457}" type="slidenum">
              <a:rPr lang="en-US" smtClean="0">
                <a:solidFill>
                  <a:srgbClr val="333333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333333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64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12042" y="1417637"/>
            <a:ext cx="6731212" cy="3702253"/>
          </a:xfrm>
        </p:spPr>
        <p:txBody>
          <a:bodyPr/>
          <a:lstStyle>
            <a:lvl1pPr>
              <a:defRPr sz="1700">
                <a:solidFill>
                  <a:schemeClr val="tx2"/>
                </a:solidFill>
              </a:defRPr>
            </a:lvl1pPr>
            <a:lvl2pPr>
              <a:defRPr sz="1500"/>
            </a:lvl2pPr>
            <a:lvl3pPr marL="0" indent="0">
              <a:buNone/>
              <a:defRPr sz="1300"/>
            </a:lvl3pPr>
            <a:lvl4pPr marL="0" indent="0">
              <a:buNone/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F0D-B0C7-8E42-B4BA-AE75641B5457}" type="slidenum">
              <a:rPr lang="en-US" smtClean="0">
                <a:solidFill>
                  <a:srgbClr val="333333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333333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7200" y="1417637"/>
            <a:ext cx="1082027" cy="1082027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0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136626"/>
            <a:ext cx="9144000" cy="65827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662235"/>
            <a:ext cx="8229600" cy="673329"/>
          </a:xfrm>
        </p:spPr>
        <p:txBody>
          <a:bodyPr/>
          <a:lstStyle>
            <a:lvl1pPr algn="ctr">
              <a:defRPr>
                <a:solidFill>
                  <a:srgbClr val="A7094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3255188"/>
            <a:ext cx="8229600" cy="1639652"/>
          </a:xfrm>
        </p:spPr>
        <p:txBody>
          <a:bodyPr/>
          <a:lstStyle>
            <a:lvl1pPr algn="ctr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algn="ctr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algn="ctr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algn="ctr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algn="ctr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721476"/>
            <a:ext cx="9144000" cy="136524"/>
          </a:xfrm>
          <a:prstGeom prst="rect">
            <a:avLst/>
          </a:prstGeom>
          <a:solidFill>
            <a:srgbClr val="4747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1647" y="6296101"/>
            <a:ext cx="408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5EFF0D-B0C7-8E42-B4BA-AE75641B5457}" type="slidenum">
              <a:rPr lang="en-US" smtClean="0">
                <a:solidFill>
                  <a:srgbClr val="333333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333333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907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136626"/>
            <a:ext cx="9144000" cy="65827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662235"/>
            <a:ext cx="8229600" cy="673329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3255188"/>
            <a:ext cx="8229600" cy="1639652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721476"/>
            <a:ext cx="9144000" cy="136524"/>
          </a:xfrm>
          <a:prstGeom prst="rect">
            <a:avLst/>
          </a:prstGeom>
          <a:solidFill>
            <a:srgbClr val="4747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1647" y="6296101"/>
            <a:ext cx="408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5EFF0D-B0C7-8E42-B4BA-AE75641B5457}" type="slidenum">
              <a:rPr lang="en-US" smtClean="0">
                <a:solidFill>
                  <a:srgbClr val="333333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333333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948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65100"/>
            <a:ext cx="9144000" cy="646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662235"/>
            <a:ext cx="8229600" cy="673329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3255188"/>
            <a:ext cx="8229600" cy="163965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effectLst/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721476"/>
            <a:ext cx="9144000" cy="136524"/>
          </a:xfrm>
          <a:prstGeom prst="rect">
            <a:avLst/>
          </a:prstGeom>
          <a:solidFill>
            <a:srgbClr val="4747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48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6" y="1122364"/>
            <a:ext cx="6858000" cy="677561"/>
          </a:xfrm>
        </p:spPr>
        <p:txBody>
          <a:bodyPr anchor="t">
            <a:normAutofit/>
          </a:bodyPr>
          <a:lstStyle>
            <a:lvl1pPr algn="l">
              <a:defRPr sz="2700" b="1"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6" y="2011680"/>
            <a:ext cx="6858000" cy="3246120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09428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44" y="895144"/>
            <a:ext cx="7886700" cy="988044"/>
          </a:xfrm>
        </p:spPr>
        <p:txBody>
          <a:bodyPr anchor="t">
            <a:normAutofit/>
          </a:bodyPr>
          <a:lstStyle>
            <a:lvl1pPr>
              <a:defRPr sz="2700" b="1"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44" y="2018125"/>
            <a:ext cx="7886700" cy="3843660"/>
          </a:xfrm>
        </p:spPr>
        <p:txBody>
          <a:bodyPr/>
          <a:lstStyle>
            <a:lvl1pPr>
              <a:defRPr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2988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47" y="1029269"/>
            <a:ext cx="7886700" cy="674403"/>
          </a:xfrm>
        </p:spPr>
        <p:txBody>
          <a:bodyPr anchor="t">
            <a:normAutofit/>
          </a:bodyPr>
          <a:lstStyle>
            <a:lvl1pPr>
              <a:defRPr sz="2700" b="1"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47" y="1825625"/>
            <a:ext cx="3886200" cy="4093912"/>
          </a:xfrm>
        </p:spPr>
        <p:txBody>
          <a:bodyPr/>
          <a:lstStyle>
            <a:lvl1pPr>
              <a:defRPr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3647" y="1825625"/>
            <a:ext cx="3886200" cy="4093912"/>
          </a:xfrm>
        </p:spPr>
        <p:txBody>
          <a:bodyPr/>
          <a:lstStyle>
            <a:lvl1pPr>
              <a:defRPr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7160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47" y="1029269"/>
            <a:ext cx="7886700" cy="674403"/>
          </a:xfrm>
        </p:spPr>
        <p:txBody>
          <a:bodyPr anchor="t">
            <a:normAutofit/>
          </a:bodyPr>
          <a:lstStyle>
            <a:lvl1pPr>
              <a:defRPr sz="2700" b="1"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47" y="1825626"/>
            <a:ext cx="7947459" cy="3660775"/>
          </a:xfrm>
        </p:spPr>
        <p:txBody>
          <a:bodyPr/>
          <a:lstStyle>
            <a:lvl1pPr>
              <a:defRPr sz="1350"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112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901" y="914400"/>
            <a:ext cx="7886700" cy="776288"/>
          </a:xfrm>
        </p:spPr>
        <p:txBody>
          <a:bodyPr anchor="t">
            <a:normAutofit/>
          </a:bodyPr>
          <a:lstStyle>
            <a:lvl1pPr>
              <a:defRPr sz="2700" b="1"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90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901" y="2505075"/>
            <a:ext cx="3868340" cy="3462588"/>
          </a:xfrm>
        </p:spPr>
        <p:txBody>
          <a:bodyPr/>
          <a:lstStyle>
            <a:lvl1pPr>
              <a:defRPr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921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9210" y="2505075"/>
            <a:ext cx="3887391" cy="3462588"/>
          </a:xfrm>
        </p:spPr>
        <p:txBody>
          <a:bodyPr/>
          <a:lstStyle>
            <a:lvl1pPr>
              <a:defRPr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6051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16221"/>
            <a:ext cx="8229600" cy="9014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17637"/>
            <a:ext cx="3947513" cy="47085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F0D-B0C7-8E42-B4BA-AE75641B545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736592" y="1417638"/>
            <a:ext cx="3950208" cy="4708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070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06" y="952902"/>
            <a:ext cx="7886700" cy="737787"/>
          </a:xfrm>
        </p:spPr>
        <p:txBody>
          <a:bodyPr anchor="t">
            <a:normAutofit/>
          </a:bodyPr>
          <a:lstStyle>
            <a:lvl1pPr>
              <a:defRPr sz="2700" b="1"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15831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613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681" y="987425"/>
            <a:ext cx="2949178" cy="1069975"/>
          </a:xfrm>
        </p:spPr>
        <p:txBody>
          <a:bodyPr anchor="t">
            <a:noAutofit/>
          </a:bodyPr>
          <a:lstStyle>
            <a:lvl1pPr>
              <a:defRPr sz="2700" b="1"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6693" y="987426"/>
            <a:ext cx="4899848" cy="4873625"/>
          </a:xfrm>
        </p:spPr>
        <p:txBody>
          <a:bodyPr/>
          <a:lstStyle>
            <a:lvl1pPr>
              <a:defRPr sz="2400"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00"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2681" y="2057400"/>
            <a:ext cx="2949178" cy="3811588"/>
          </a:xfrm>
        </p:spPr>
        <p:txBody>
          <a:bodyPr/>
          <a:lstStyle>
            <a:lvl1pPr marL="0" indent="0">
              <a:buNone/>
              <a:defRPr sz="1200"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0808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119" y="1207973"/>
            <a:ext cx="2949178" cy="1600200"/>
          </a:xfrm>
        </p:spPr>
        <p:txBody>
          <a:bodyPr anchor="t">
            <a:normAutofit/>
          </a:bodyPr>
          <a:lstStyle>
            <a:lvl1pPr>
              <a:defRPr sz="2700" b="1"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64669" y="1207973"/>
            <a:ext cx="4629150" cy="449980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119" y="2808174"/>
            <a:ext cx="2949178" cy="2899609"/>
          </a:xfrm>
        </p:spPr>
        <p:txBody>
          <a:bodyPr/>
          <a:lstStyle>
            <a:lvl1pPr marL="0" indent="0">
              <a:buNone/>
              <a:defRPr sz="1200" b="1"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14372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428" y="1517904"/>
            <a:ext cx="6858000" cy="279806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428" y="4572000"/>
            <a:ext cx="6858000" cy="1527048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2/25/2021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75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9691059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589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428" y="1517905"/>
            <a:ext cx="68580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428" y="4572001"/>
            <a:ext cx="68580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27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8428" y="2980944"/>
            <a:ext cx="3250692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2594" y="2980944"/>
            <a:ext cx="3250692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2/25/2021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607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429" y="2944368"/>
            <a:ext cx="3250692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8428" y="3644988"/>
            <a:ext cx="3250692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2594" y="2944368"/>
            <a:ext cx="3250692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2594" y="3644988"/>
            <a:ext cx="3250692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5576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88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2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16221"/>
            <a:ext cx="8229600" cy="9014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17637"/>
            <a:ext cx="5683678" cy="47085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F0D-B0C7-8E42-B4BA-AE75641B545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550025" y="1481942"/>
            <a:ext cx="2136775" cy="213677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550025" y="3721904"/>
            <a:ext cx="2146300" cy="21447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6849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727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428" y="1517904"/>
            <a:ext cx="2359152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8214" y="1517904"/>
            <a:ext cx="3998214" cy="458114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8428" y="3483864"/>
            <a:ext cx="2359152" cy="261518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49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428" y="1517904"/>
            <a:ext cx="2359152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11930" y="764032"/>
            <a:ext cx="4567428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8428" y="3483864"/>
            <a:ext cx="2359152" cy="261518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44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4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337738" y="1517904"/>
            <a:ext cx="1665548" cy="45467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38428" y="1517904"/>
            <a:ext cx="4921915" cy="45467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813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1519B-3A98-4709-B5EA-2D1A461C3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97061F-23FA-4E19-A9BC-1A3823BFC8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6E511-3224-46C7-A464-8392A318A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5190-69B8-43CB-A67F-B7DFBE657E5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9F134-F0B7-4995-A49F-D9D0BE432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2E95A-A047-4187-A0FF-51926C10B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639DA-8963-4EF9-AD01-137F7C0C9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999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3F825-40AA-470E-9ABA-1525E233F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6E5E3-D681-4595-9393-C253C9F7D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ECCAD-261C-4D64-847C-2B1D80E4C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5190-69B8-43CB-A67F-B7DFBE657E5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79CE3-50D7-4429-B76E-9ED3E967A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62FEA-EF6D-462F-AABE-7A5690697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639DA-8963-4EF9-AD01-137F7C0C9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194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3DD1D-8867-49E8-9AD1-8C0E4B0E4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3E7A8-E3B2-42AF-9A78-BC92E1D50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14742-F391-4667-A0D5-C02620B2A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5190-69B8-43CB-A67F-B7DFBE657E5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6CD15-D09B-43AE-A12A-0E1587ECB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488F0-1219-4682-8678-ACC1CEB92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639DA-8963-4EF9-AD01-137F7C0C9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049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3D45-5019-4271-AEDC-692D1B1D7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2118A-375F-43F2-A635-A313B3693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4FB5B6-4E34-45A3-B732-5504AA026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781F38-377E-43A2-B2E3-05275B994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5190-69B8-43CB-A67F-B7DFBE657E5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C36A1A-513D-42CB-B20C-F21C5D9C7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5F032-3129-4F02-9640-7A287B6DC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639DA-8963-4EF9-AD01-137F7C0C9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771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903A0-5D50-49DD-A8ED-5D631DD56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374D9-29C0-44CB-81B1-6417225B8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5B784-A8A4-45B1-A20D-578C40F16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F6906-69CD-4F54-850C-6B00F312F4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E663AF-809A-42C7-9384-5098DB0149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0B0850-1147-4ECE-B657-B4F8C0D10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5190-69B8-43CB-A67F-B7DFBE657E5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1A7C8-2DBE-4FA5-AC9B-75B52A370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196C6D-023B-4C89-A0B4-630446A12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639DA-8963-4EF9-AD01-137F7C0C9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23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F0D-B0C7-8E42-B4BA-AE75641B5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9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13112-558E-4409-89B5-1E6E64366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C8B8F9-D295-48A9-9B98-E88CA3649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5190-69B8-43CB-A67F-B7DFBE657E5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11B59D-15EC-4780-9FF9-166DB53A3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587B2-2CD8-4565-92DD-B8552A76F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639DA-8963-4EF9-AD01-137F7C0C9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317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4B566-AFC0-4BCB-8C0C-2280CE88B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5190-69B8-43CB-A67F-B7DFBE657E5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E48461-313F-4DB8-9C1E-11FA7F17A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3A92B-9B8E-4050-919C-7FF99B35B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639DA-8963-4EF9-AD01-137F7C0C9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81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5426A-F845-4B8E-9F25-878B65FA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CA6A2-3FCC-478B-88A0-23C64B0F2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B2130-0BC4-46FC-8142-B5B399AD88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3E9BE-6E7F-4A16-A9B2-4F4DB5473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5190-69B8-43CB-A67F-B7DFBE657E5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64846-5C8B-4F12-9F7D-DB57D8BFB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26440-5309-4FBD-8A83-E59DC4405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639DA-8963-4EF9-AD01-137F7C0C9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785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CBEC7-BB6C-4970-8139-A2845F6C0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14347E-396E-46EC-AE0F-8B0264560D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DC2449-7CF9-47EA-94A7-2B2642C58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6A6B2-8CD7-4F1E-B89B-5D6B99F07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5190-69B8-43CB-A67F-B7DFBE657E5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A94D4-5097-4461-8078-A011D189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C1AE3A-A29E-42AE-8EC2-EB81D03D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639DA-8963-4EF9-AD01-137F7C0C9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625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FE0C8-F1BE-4EA5-A60C-DEFC4B19D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64D747-67A3-4D28-BB60-CA6D05415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5A6FC-36EA-4BA3-8050-33CB28400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5190-69B8-43CB-A67F-B7DFBE657E5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EC16C-1015-4EA7-8F3F-34CEA5D01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1C528-5CE1-4F57-8DD3-D2E7C8CCB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639DA-8963-4EF9-AD01-137F7C0C9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500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760130-61A4-49D7-A14F-7A0F9EE7EA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A88007-A0B8-4C3D-AD28-34F14AFC0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535F1-1FC1-4BA3-A0D7-22D34DD3F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65190-69B8-43CB-A67F-B7DFBE657E5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D0591-CED7-4ACE-B1D1-0E8A5DCF8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7D959-71B4-4ED6-8ADE-8F9C095F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639DA-8963-4EF9-AD01-137F7C0C9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89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F0D-B0C7-8E42-B4BA-AE75641B5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2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635000"/>
            <a:ext cx="8229600" cy="5491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F0D-B0C7-8E42-B4BA-AE75641B5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9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12042" y="1417637"/>
            <a:ext cx="6731212" cy="3702253"/>
          </a:xfrm>
        </p:spPr>
        <p:txBody>
          <a:bodyPr/>
          <a:lstStyle>
            <a:lvl1pPr>
              <a:defRPr sz="1700">
                <a:solidFill>
                  <a:schemeClr val="tx2"/>
                </a:solidFill>
              </a:defRPr>
            </a:lvl1pPr>
            <a:lvl2pPr>
              <a:defRPr sz="1500"/>
            </a:lvl2pPr>
            <a:lvl3pPr marL="0" indent="0">
              <a:buNone/>
              <a:defRPr sz="1300"/>
            </a:lvl3pPr>
            <a:lvl4pPr marL="0" indent="0">
              <a:buNone/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EFF0D-B0C7-8E42-B4BA-AE75641B545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7200" y="1417637"/>
            <a:ext cx="1082027" cy="108202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16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136626"/>
            <a:ext cx="9144000" cy="658272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662235"/>
            <a:ext cx="8229600" cy="673329"/>
          </a:xfrm>
        </p:spPr>
        <p:txBody>
          <a:bodyPr/>
          <a:lstStyle>
            <a:lvl1pPr algn="ctr">
              <a:defRPr>
                <a:solidFill>
                  <a:srgbClr val="A7094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3255188"/>
            <a:ext cx="8229600" cy="1639652"/>
          </a:xfrm>
        </p:spPr>
        <p:txBody>
          <a:bodyPr/>
          <a:lstStyle>
            <a:lvl1pPr algn="ctr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algn="ctr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algn="ctr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algn="ctr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algn="ctr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721476"/>
            <a:ext cx="9144000" cy="136524"/>
          </a:xfrm>
          <a:prstGeom prst="rect">
            <a:avLst/>
          </a:prstGeom>
          <a:solidFill>
            <a:srgbClr val="4747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1647" y="6296101"/>
            <a:ext cx="408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5EFF0D-B0C7-8E42-B4BA-AE75641B54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40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1647" y="6296101"/>
            <a:ext cx="408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5EFF0D-B0C7-8E42-B4BA-AE75641B545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HC_Logo2018_RGB.p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t="16468" r="60944" b="16580"/>
          <a:stretch/>
        </p:blipFill>
        <p:spPr>
          <a:xfrm>
            <a:off x="8466247" y="5958562"/>
            <a:ext cx="445677" cy="4331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721476"/>
            <a:ext cx="9144000" cy="136524"/>
          </a:xfrm>
          <a:prstGeom prst="rect">
            <a:avLst/>
          </a:prstGeom>
          <a:solidFill>
            <a:srgbClr val="4747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16221"/>
            <a:ext cx="8229600" cy="9014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7637"/>
            <a:ext cx="8229600" cy="470852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36524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5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1" r:id="rId3"/>
    <p:sldLayoutId id="2147483652" r:id="rId4"/>
    <p:sldLayoutId id="2147483657" r:id="rId5"/>
    <p:sldLayoutId id="2147483658" r:id="rId6"/>
    <p:sldLayoutId id="2147483659" r:id="rId7"/>
    <p:sldLayoutId id="2147483654" r:id="rId8"/>
    <p:sldLayoutId id="2147483655" r:id="rId9"/>
    <p:sldLayoutId id="2147483656" r:id="rId10"/>
    <p:sldLayoutId id="2147483684" r:id="rId11"/>
    <p:sldLayoutId id="2147483686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300" b="1" kern="1200" spc="-50">
          <a:solidFill>
            <a:srgbClr val="840022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500"/>
        </a:spcBef>
        <a:buFont typeface="Arial"/>
        <a:buNone/>
        <a:defRPr sz="2100" b="1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spcBef>
          <a:spcPts val="500"/>
        </a:spcBef>
        <a:buFont typeface="Arial"/>
        <a:buNone/>
        <a:defRPr sz="17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228600" indent="-228600" algn="l" defTabSz="457200" rtl="0" eaLnBrk="1" latinLnBrk="0" hangingPunct="1">
        <a:spcBef>
          <a:spcPts val="500"/>
        </a:spcBef>
        <a:buSzPct val="80000"/>
        <a:buFont typeface="Arial"/>
        <a:buChar char="•"/>
        <a:defRPr sz="17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457200" indent="-228600" algn="l" defTabSz="457200" rtl="0" eaLnBrk="1" latinLnBrk="0" hangingPunct="1">
        <a:spcBef>
          <a:spcPts val="500"/>
        </a:spcBef>
        <a:buSzPct val="80000"/>
        <a:buFont typeface="Lucida Grande"/>
        <a:buChar char="&gt;"/>
        <a:defRPr sz="15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685800" indent="-228600" algn="l" defTabSz="457200" rtl="0" eaLnBrk="1" latinLnBrk="0" hangingPunct="1">
        <a:spcBef>
          <a:spcPts val="500"/>
        </a:spcBef>
        <a:buSzPct val="80000"/>
        <a:buFont typeface="Lucida Grande"/>
        <a:buChar char="–"/>
        <a:defRPr sz="13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721476"/>
            <a:ext cx="9144000" cy="136524"/>
          </a:xfrm>
          <a:prstGeom prst="rect">
            <a:avLst/>
          </a:prstGeom>
          <a:solidFill>
            <a:srgbClr val="4747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16221"/>
            <a:ext cx="8229600" cy="9014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7637"/>
            <a:ext cx="8229600" cy="470852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1647" y="6296101"/>
            <a:ext cx="408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5EFF0D-B0C7-8E42-B4BA-AE75641B5457}" type="slidenum">
              <a:rPr lang="en-US" smtClean="0">
                <a:solidFill>
                  <a:srgbClr val="333333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333333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36524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" name="Picture 7" descr="AHC_Logo2018_RGB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t="16468" r="60944" b="16580"/>
          <a:stretch/>
        </p:blipFill>
        <p:spPr>
          <a:xfrm>
            <a:off x="8466247" y="5958562"/>
            <a:ext cx="445677" cy="43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4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300" b="1" kern="1200" spc="-50">
          <a:solidFill>
            <a:srgbClr val="840022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500"/>
        </a:spcBef>
        <a:buFont typeface="Arial"/>
        <a:buNone/>
        <a:defRPr sz="2100" b="1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spcBef>
          <a:spcPts val="500"/>
        </a:spcBef>
        <a:buFont typeface="Arial"/>
        <a:buNone/>
        <a:defRPr sz="17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228600" indent="-228600" algn="l" defTabSz="457200" rtl="0" eaLnBrk="1" latinLnBrk="0" hangingPunct="1">
        <a:spcBef>
          <a:spcPts val="500"/>
        </a:spcBef>
        <a:buSzPct val="80000"/>
        <a:buFont typeface="Arial"/>
        <a:buChar char="•"/>
        <a:defRPr sz="17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457200" indent="-228600" algn="l" defTabSz="457200" rtl="0" eaLnBrk="1" latinLnBrk="0" hangingPunct="1">
        <a:spcBef>
          <a:spcPts val="500"/>
        </a:spcBef>
        <a:buSzPct val="80000"/>
        <a:buFont typeface="Lucida Grande"/>
        <a:buChar char="&gt;"/>
        <a:defRPr sz="15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685800" indent="-228600" algn="l" defTabSz="457200" rtl="0" eaLnBrk="1" latinLnBrk="0" hangingPunct="1">
        <a:spcBef>
          <a:spcPts val="500"/>
        </a:spcBef>
        <a:buSzPct val="80000"/>
        <a:buFont typeface="Lucida Grande"/>
        <a:buChar char="–"/>
        <a:defRPr sz="13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144000" cy="6858001"/>
          </a:xfrm>
          <a:prstGeom prst="rect">
            <a:avLst/>
          </a:prstGeom>
          <a:solidFill>
            <a:srgbClr val="5DA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29" y="6421600"/>
            <a:ext cx="1993427" cy="2740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73255" y="269509"/>
            <a:ext cx="8799897" cy="579904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29" y="1"/>
            <a:ext cx="1213781" cy="70722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017186" y="6594859"/>
            <a:ext cx="3937375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1" u="none" strike="noStrike" kern="1200" cap="none" spc="0" normalizeH="0" baseline="0" noProof="0" dirty="0">
                <a:ln>
                  <a:noFill/>
                </a:ln>
                <a:solidFill>
                  <a:srgbClr val="262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of Us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62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a service mark of the U.S. Department of Health and Human Services.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737" y="6470171"/>
            <a:ext cx="528839" cy="22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6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428" y="1517904"/>
            <a:ext cx="6858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428" y="2971800"/>
            <a:ext cx="6858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04254" y="6400801"/>
            <a:ext cx="1399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2/25/2021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9214" y="6400801"/>
            <a:ext cx="457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 sz="7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736" y="6400801"/>
            <a:ext cx="3977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75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9144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7006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3150" kern="1200" spc="-38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685800" rtl="0" eaLnBrk="1" latinLnBrk="0" hangingPunct="1">
        <a:lnSpc>
          <a:spcPct val="105000"/>
        </a:lnSpc>
        <a:spcBef>
          <a:spcPts val="675"/>
        </a:spcBef>
        <a:buClr>
          <a:schemeClr val="accent5"/>
        </a:buClr>
        <a:buFont typeface="Avenir Next LT Pro" panose="020B0504020202020204" pitchFamily="34" charset="0"/>
        <a:buChar char="+"/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685800" rtl="0" eaLnBrk="1" latinLnBrk="0" hangingPunct="1">
        <a:lnSpc>
          <a:spcPct val="105000"/>
        </a:lnSpc>
        <a:spcBef>
          <a:spcPts val="675"/>
        </a:spcBef>
        <a:buFont typeface="Arial" panose="020B0604020202020204" pitchFamily="34" charset="0"/>
        <a:buNone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80060" indent="-205740" algn="l" defTabSz="685800" rtl="0" eaLnBrk="1" latinLnBrk="0" hangingPunct="1">
        <a:lnSpc>
          <a:spcPct val="105000"/>
        </a:lnSpc>
        <a:spcBef>
          <a:spcPts val="450"/>
        </a:spcBef>
        <a:buClr>
          <a:schemeClr val="accent5"/>
        </a:buClr>
        <a:buFont typeface="Avenir Next LT Pro" panose="020B0504020202020204" pitchFamily="34" charset="0"/>
        <a:buChar char="+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" indent="0" algn="l" defTabSz="685800" rtl="0" eaLnBrk="1" latinLnBrk="0" hangingPunct="1">
        <a:lnSpc>
          <a:spcPct val="105000"/>
        </a:lnSpc>
        <a:spcBef>
          <a:spcPts val="450"/>
        </a:spcBef>
        <a:buFontTx/>
        <a:buNone/>
        <a:defRPr sz="135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65226" indent="-205740" algn="l" defTabSz="685800" rtl="0" eaLnBrk="1" latinLnBrk="0" hangingPunct="1">
        <a:lnSpc>
          <a:spcPct val="105000"/>
        </a:lnSpc>
        <a:spcBef>
          <a:spcPts val="450"/>
        </a:spcBef>
        <a:buClr>
          <a:schemeClr val="accent5"/>
        </a:buClr>
        <a:buFont typeface="Avenir Next LT Pro" panose="020B0504020202020204" pitchFamily="34" charset="0"/>
        <a:buChar char="+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96A996-6B7D-4AD1-A454-7152FB953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55276-D6F6-476D-9B75-541F3886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D783E-FD4B-4622-B061-311B0529C1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65190-69B8-43CB-A67F-B7DFBE657E5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5929C-3BB6-479D-B904-C0CE905ECD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3EFD4-6D06-43A8-A53B-D9E2ADB74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639DA-8963-4EF9-AD01-137F7C0C9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5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t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cid:ii_klmkov9e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cid:ii_klmkoemo0" TargetMode="Externa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2341" y="2540677"/>
            <a:ext cx="8229600" cy="673329"/>
          </a:xfrm>
        </p:spPr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3434834"/>
            <a:ext cx="8229600" cy="1186376"/>
          </a:xfrm>
        </p:spPr>
        <p:txBody>
          <a:bodyPr>
            <a:noAutofit/>
          </a:bodyPr>
          <a:lstStyle/>
          <a:p>
            <a:r>
              <a:rPr lang="en-US" sz="2400" dirty="0"/>
              <a:t>Asian Engagement and Recruitment Core (ARC)</a:t>
            </a:r>
          </a:p>
          <a:p>
            <a:endParaRPr lang="en-US" sz="2400" dirty="0">
              <a:solidFill>
                <a:srgbClr val="840022"/>
              </a:solidFill>
            </a:endParaRPr>
          </a:p>
          <a:p>
            <a:r>
              <a:rPr lang="en-US" sz="2400" dirty="0">
                <a:solidFill>
                  <a:srgbClr val="840022"/>
                </a:solidFill>
              </a:rPr>
              <a:t>February Partner and Champion Meeting</a:t>
            </a:r>
          </a:p>
          <a:p>
            <a:endParaRPr lang="en-US" sz="2400" dirty="0"/>
          </a:p>
          <a:p>
            <a:r>
              <a:rPr lang="en-US" sz="2400" dirty="0"/>
              <a:t>February 26, 2021</a:t>
            </a:r>
          </a:p>
          <a:p>
            <a:endParaRPr lang="en-US" sz="2400" dirty="0"/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9" y="633557"/>
            <a:ext cx="7995061" cy="1492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AEEC8B-0DDC-4B7C-BA75-5208230F4C81}"/>
              </a:ext>
            </a:extLst>
          </p:cNvPr>
          <p:cNvSpPr txBox="1"/>
          <p:nvPr/>
        </p:nvSpPr>
        <p:spPr>
          <a:xfrm>
            <a:off x="217410" y="6340838"/>
            <a:ext cx="209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36653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1AA53F-8DC4-4D48-80B4-C65B37442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31" y="247866"/>
            <a:ext cx="8229600" cy="901416"/>
          </a:xfrm>
        </p:spPr>
        <p:txBody>
          <a:bodyPr>
            <a:normAutofit/>
          </a:bodyPr>
          <a:lstStyle/>
          <a:p>
            <a:r>
              <a:rPr lang="en-US" dirty="0"/>
              <a:t>Special Spotlight Speaker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BD2C91-D187-4C7D-B7E9-42E24B7030D1}"/>
              </a:ext>
            </a:extLst>
          </p:cNvPr>
          <p:cNvSpPr/>
          <p:nvPr/>
        </p:nvSpPr>
        <p:spPr>
          <a:xfrm>
            <a:off x="4496980" y="3267418"/>
            <a:ext cx="2135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103B25-CB8D-409A-95A9-376F65CB3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511" y="2699715"/>
            <a:ext cx="4128028" cy="1458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977270-0D9F-4C66-ADF1-F901700E1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31" y="2241480"/>
            <a:ext cx="2375040" cy="23750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2A3910-7CEB-4F44-A5A6-1D92E14911EF}"/>
              </a:ext>
            </a:extLst>
          </p:cNvPr>
          <p:cNvSpPr txBox="1"/>
          <p:nvPr/>
        </p:nvSpPr>
        <p:spPr>
          <a:xfrm>
            <a:off x="217410" y="6340838"/>
            <a:ext cx="209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77082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A9903-D892-44FA-B9D5-302AA5CCDA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#AllofUsARCChat </a:t>
            </a:r>
            <a:br>
              <a:rPr lang="en-US" dirty="0"/>
            </a:br>
            <a:r>
              <a:rPr lang="en-US" dirty="0"/>
              <a:t>Twitter Chat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230122-C0CD-45B0-B955-194F4B833A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Reflections &amp; Overview</a:t>
            </a:r>
          </a:p>
          <a:p>
            <a:r>
              <a:rPr lang="en-US" dirty="0"/>
              <a:t>02.26.2021</a:t>
            </a:r>
          </a:p>
        </p:txBody>
      </p:sp>
    </p:spTree>
    <p:extLst>
      <p:ext uri="{BB962C8B-B14F-4D97-AF65-F5344CB8AC3E}">
        <p14:creationId xmlns:p14="http://schemas.microsoft.com/office/powerpoint/2010/main" val="535994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EA0F-7EAA-4277-A737-03B743473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982" y="1803816"/>
            <a:ext cx="6388490" cy="1008836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dirty="0"/>
              <a:t>Planning &amp; Promotion</a:t>
            </a:r>
          </a:p>
        </p:txBody>
      </p:sp>
      <p:sp>
        <p:nvSpPr>
          <p:cNvPr id="25" name="Content Placeholder 12">
            <a:extLst>
              <a:ext uri="{FF2B5EF4-FFF2-40B4-BE49-F238E27FC236}">
                <a16:creationId xmlns:a16="http://schemas.microsoft.com/office/drawing/2014/main" id="{6C31419D-0779-4ABE-B8B1-85838255E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2598" y="2952949"/>
            <a:ext cx="3949901" cy="2913737"/>
          </a:xfrm>
        </p:spPr>
        <p:txBody>
          <a:bodyPr vert="horz" lIns="68580" tIns="34290" rIns="68580" bIns="34290" rtlCol="0">
            <a:normAutofit/>
          </a:bodyPr>
          <a:lstStyle/>
          <a:p>
            <a:r>
              <a:rPr lang="en-US" dirty="0"/>
              <a:t>Origin of idea</a:t>
            </a:r>
          </a:p>
          <a:p>
            <a:r>
              <a:rPr lang="en-US" dirty="0"/>
              <a:t>Guiding document</a:t>
            </a:r>
          </a:p>
          <a:p>
            <a:r>
              <a:rPr lang="en-US" dirty="0"/>
              <a:t>Promotion</a:t>
            </a:r>
          </a:p>
          <a:p>
            <a:r>
              <a:rPr lang="en-US" dirty="0"/>
              <a:t>Partnership</a:t>
            </a:r>
          </a:p>
        </p:txBody>
      </p:sp>
      <p:pic>
        <p:nvPicPr>
          <p:cNvPr id="9" name="Content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82D4CBA3-9043-4915-B6A3-A1AB507A1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" y="2952948"/>
            <a:ext cx="3487352" cy="196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10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18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4579143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Avenir Next LT Pro"/>
            </a:endParaRPr>
          </a:p>
        </p:txBody>
      </p:sp>
      <p:sp useBgFill="1">
        <p:nvSpPr>
          <p:cNvPr id="28" name="Rectangle 20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9" name="Rectangle 22">
            <a:extLst>
              <a:ext uri="{FF2B5EF4-FFF2-40B4-BE49-F238E27FC236}">
                <a16:creationId xmlns:a16="http://schemas.microsoft.com/office/drawing/2014/main" id="{117B5C06-12CC-49EF-A907-08F1B132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49"/>
            <a:ext cx="9144000" cy="4574286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venir Next LT Pro"/>
            </a:endParaRPr>
          </a:p>
        </p:txBody>
      </p:sp>
      <p:sp useBgFill="1">
        <p:nvSpPr>
          <p:cNvPr id="30" name="Rectangle 24">
            <a:extLst>
              <a:ext uri="{FF2B5EF4-FFF2-40B4-BE49-F238E27FC236}">
                <a16:creationId xmlns:a16="http://schemas.microsoft.com/office/drawing/2014/main" id="{DCF04CB3-1A29-49CA-9F86-17B9FE6F6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500" y="1426464"/>
            <a:ext cx="8001000" cy="409194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08811B-D4BD-482A-8487-9365A8F90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7167" y="2114834"/>
            <a:ext cx="3965121" cy="3197544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4500" dirty="0"/>
              <a:t>How It Works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893A0BE-D926-4472-9909-BD52FBA90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93" y="2233992"/>
            <a:ext cx="3207839" cy="295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21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29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4579143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Avenir Next LT Pro"/>
            </a:endParaRPr>
          </a:p>
        </p:txBody>
      </p:sp>
      <p:sp useBgFill="1">
        <p:nvSpPr>
          <p:cNvPr id="39" name="Rectangle 31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40" name="Rectangle 33">
            <a:extLst>
              <a:ext uri="{FF2B5EF4-FFF2-40B4-BE49-F238E27FC236}">
                <a16:creationId xmlns:a16="http://schemas.microsoft.com/office/drawing/2014/main" id="{85E1BB9D-FAFF-4C3E-9E44-13F8FBABC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venir Next LT Pro"/>
            </a:endParaRPr>
          </a:p>
        </p:txBody>
      </p:sp>
      <p:sp useBgFill="1">
        <p:nvSpPr>
          <p:cNvPr id="41" name="Rectangle 35">
            <a:extLst>
              <a:ext uri="{FF2B5EF4-FFF2-40B4-BE49-F238E27FC236}">
                <a16:creationId xmlns:a16="http://schemas.microsoft.com/office/drawing/2014/main" id="{47C897C6-901F-410E-B2AC-162ED94B0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500" y="1428750"/>
            <a:ext cx="8001000" cy="40005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BFBB9-4118-42FC-9DC6-B1293FD2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751" y="1995678"/>
            <a:ext cx="4027678" cy="2097709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4500" dirty="0"/>
              <a:t>Thinking Back: How It Went</a:t>
            </a:r>
          </a:p>
        </p:txBody>
      </p:sp>
      <p:pic>
        <p:nvPicPr>
          <p:cNvPr id="6" name="Picture 5" descr="A person with the hand on the face&#10;&#10;Description automatically generated with low confidence">
            <a:extLst>
              <a:ext uri="{FF2B5EF4-FFF2-40B4-BE49-F238E27FC236}">
                <a16:creationId xmlns:a16="http://schemas.microsoft.com/office/drawing/2014/main" id="{65112CEB-AA9C-485D-B11D-C34CC82785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8" r="38367"/>
          <a:stretch/>
        </p:blipFill>
        <p:spPr>
          <a:xfrm>
            <a:off x="571501" y="1428750"/>
            <a:ext cx="2918192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02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34B7B-7952-4345-9B00-45883D4CF5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321194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94174-D64F-4A44-803A-D53AF47AC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7" b="-1"/>
          <a:stretch/>
        </p:blipFill>
        <p:spPr>
          <a:xfrm>
            <a:off x="-11217" y="857251"/>
            <a:ext cx="9166434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21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4D48A4-8C72-4AD4-8253-FB852B461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3"/>
          <a:stretch/>
        </p:blipFill>
        <p:spPr>
          <a:xfrm>
            <a:off x="-4499" y="857251"/>
            <a:ext cx="91484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13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A2A2E8-1A84-4D0D-9135-212D057A64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" b="256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31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F5439C-0ABC-4251-8BC2-F6B2B41832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" b="589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00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9525" y="1091869"/>
            <a:ext cx="8460272" cy="5386794"/>
          </a:xfrm>
        </p:spPr>
        <p:txBody>
          <a:bodyPr/>
          <a:lstStyle/>
          <a:p>
            <a:pPr>
              <a:buSzPct val="100000"/>
            </a:pPr>
            <a:r>
              <a:rPr lang="en-US" sz="2000" dirty="0">
                <a:solidFill>
                  <a:srgbClr val="840022"/>
                </a:solidFill>
              </a:rPr>
              <a:t>Welcome and </a:t>
            </a:r>
            <a:r>
              <a:rPr lang="en-US" sz="2000" dirty="0" err="1">
                <a:solidFill>
                  <a:srgbClr val="840022"/>
                </a:solidFill>
              </a:rPr>
              <a:t>AoURP</a:t>
            </a:r>
            <a:r>
              <a:rPr lang="en-US" sz="2000" dirty="0">
                <a:solidFill>
                  <a:srgbClr val="840022"/>
                </a:solidFill>
              </a:rPr>
              <a:t> Enrollment Status</a:t>
            </a:r>
          </a:p>
          <a:p>
            <a:pPr marL="0" indent="0">
              <a:buSzPct val="100000"/>
              <a:buNone/>
            </a:pPr>
            <a:endParaRPr lang="en-US" sz="2000" dirty="0">
              <a:solidFill>
                <a:srgbClr val="840022"/>
              </a:solidFill>
            </a:endParaRPr>
          </a:p>
          <a:p>
            <a:pPr>
              <a:buSzPct val="100000"/>
            </a:pPr>
            <a:r>
              <a:rPr lang="en-US" sz="2000" dirty="0">
                <a:solidFill>
                  <a:srgbClr val="840022"/>
                </a:solidFill>
              </a:rPr>
              <a:t>Partner Spotlight</a:t>
            </a:r>
          </a:p>
          <a:p>
            <a:pPr marL="0" indent="0">
              <a:buSzPct val="100000"/>
              <a:buNone/>
            </a:pPr>
            <a:endParaRPr lang="en-US" sz="2000" dirty="0">
              <a:solidFill>
                <a:srgbClr val="840022"/>
              </a:solidFill>
            </a:endParaRPr>
          </a:p>
          <a:p>
            <a:pPr>
              <a:buSzPct val="100000"/>
            </a:pPr>
            <a:r>
              <a:rPr lang="en-US" sz="2000" dirty="0">
                <a:solidFill>
                  <a:srgbClr val="840022"/>
                </a:solidFill>
              </a:rPr>
              <a:t>Special Spotlight Speaker (Hep B and OCA)</a:t>
            </a:r>
          </a:p>
          <a:p>
            <a:pPr>
              <a:buSzPct val="100000"/>
            </a:pPr>
            <a:endParaRPr lang="en-US" sz="2000" dirty="0">
              <a:solidFill>
                <a:srgbClr val="840022"/>
              </a:solidFill>
            </a:endParaRPr>
          </a:p>
          <a:p>
            <a:pPr>
              <a:buSzPct val="100000"/>
            </a:pPr>
            <a:r>
              <a:rPr lang="en-US" sz="2000" dirty="0">
                <a:solidFill>
                  <a:srgbClr val="840022"/>
                </a:solidFill>
              </a:rPr>
              <a:t>ARC Quarterly Event: Spring into Action</a:t>
            </a:r>
          </a:p>
          <a:p>
            <a:pPr>
              <a:buSzPct val="100000"/>
            </a:pPr>
            <a:endParaRPr lang="en-US" sz="2000" dirty="0">
              <a:solidFill>
                <a:srgbClr val="840022"/>
              </a:solidFill>
            </a:endParaRPr>
          </a:p>
          <a:p>
            <a:pPr>
              <a:buSzPct val="100000"/>
            </a:pPr>
            <a:r>
              <a:rPr lang="en-US" sz="2000" dirty="0">
                <a:solidFill>
                  <a:srgbClr val="840022"/>
                </a:solidFill>
              </a:rPr>
              <a:t>ARC Office Hour Schedules</a:t>
            </a:r>
          </a:p>
          <a:p>
            <a:pPr marL="0" indent="0">
              <a:buSzPct val="100000"/>
              <a:buNone/>
            </a:pPr>
            <a:endParaRPr lang="en-US" sz="2000" dirty="0">
              <a:solidFill>
                <a:srgbClr val="840022"/>
              </a:solidFill>
            </a:endParaRPr>
          </a:p>
          <a:p>
            <a:pPr>
              <a:buSzPct val="100000"/>
            </a:pPr>
            <a:r>
              <a:rPr lang="en-US" sz="2000" dirty="0">
                <a:solidFill>
                  <a:srgbClr val="840022"/>
                </a:solidFill>
              </a:rPr>
              <a:t>ARC Scheduled Events for March</a:t>
            </a:r>
          </a:p>
          <a:p>
            <a:pPr>
              <a:buSzPct val="100000"/>
            </a:pPr>
            <a:endParaRPr lang="en-US" sz="2000" dirty="0">
              <a:solidFill>
                <a:srgbClr val="840022"/>
              </a:solidFill>
            </a:endParaRPr>
          </a:p>
          <a:p>
            <a:pPr>
              <a:buSzPct val="100000"/>
            </a:pPr>
            <a:r>
              <a:rPr lang="en-US" sz="2000" dirty="0">
                <a:solidFill>
                  <a:srgbClr val="840022"/>
                </a:solidFill>
              </a:rPr>
              <a:t>Reminder and Closing</a:t>
            </a:r>
            <a:endParaRPr lang="en-US" sz="1800" dirty="0">
              <a:solidFill>
                <a:srgbClr val="840022"/>
              </a:solidFill>
            </a:endParaRPr>
          </a:p>
          <a:p>
            <a:pPr lvl="4"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840022"/>
              </a:solidFill>
            </a:endParaRPr>
          </a:p>
          <a:p>
            <a:pPr lvl="4">
              <a:buSzPct val="100000"/>
              <a:buFont typeface="Arial" panose="020B0604020202020204" pitchFamily="34" charset="0"/>
              <a:buChar char="•"/>
            </a:pPr>
            <a:endParaRPr lang="en-US" sz="998" dirty="0">
              <a:solidFill>
                <a:srgbClr val="840022"/>
              </a:solidFill>
            </a:endParaRPr>
          </a:p>
          <a:p>
            <a:pPr lvl="4">
              <a:buSzPct val="100000"/>
            </a:pPr>
            <a:endParaRPr lang="en-US" sz="1499" dirty="0">
              <a:solidFill>
                <a:srgbClr val="84002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2</a:t>
            </a:fld>
            <a:endParaRPr lang="en-US" sz="1200">
              <a:solidFill>
                <a:srgbClr val="888888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9880" y="196774"/>
            <a:ext cx="8229600" cy="901416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BF1BC4-3FA3-40F7-8099-204DD259EF48}"/>
              </a:ext>
            </a:extLst>
          </p:cNvPr>
          <p:cNvSpPr txBox="1"/>
          <p:nvPr/>
        </p:nvSpPr>
        <p:spPr>
          <a:xfrm>
            <a:off x="217410" y="6340838"/>
            <a:ext cx="209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99548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BB58048-57EE-4279-AD08-968213CFEE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" b="367"/>
          <a:stretch/>
        </p:blipFill>
        <p:spPr>
          <a:xfrm>
            <a:off x="1" y="857250"/>
            <a:ext cx="9143999" cy="51435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2F39B00-0A31-41A8-A1DA-0F57A7BB35B8}"/>
              </a:ext>
            </a:extLst>
          </p:cNvPr>
          <p:cNvSpPr/>
          <p:nvPr/>
        </p:nvSpPr>
        <p:spPr>
          <a:xfrm>
            <a:off x="2781301" y="4730750"/>
            <a:ext cx="1016000" cy="81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821D25F-8B90-4859-9207-7A550F098ADD}"/>
              </a:ext>
            </a:extLst>
          </p:cNvPr>
          <p:cNvSpPr/>
          <p:nvPr/>
        </p:nvSpPr>
        <p:spPr>
          <a:xfrm>
            <a:off x="1473201" y="3965894"/>
            <a:ext cx="1016000" cy="81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40702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428DF5-DF18-49AB-9BD5-3D748D3DFD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" b="390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66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A53F31-E90A-4FE4-B8BD-AC63DD692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721"/>
            <a:ext cx="9144000" cy="514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98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6B838-BCE4-4953-8B00-BED3A82B9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" b="-323"/>
          <a:stretch/>
        </p:blipFill>
        <p:spPr>
          <a:xfrm>
            <a:off x="1" y="857250"/>
            <a:ext cx="9143999" cy="517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49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BF4224-D5B3-48A6-BDC5-8151A85CF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58" y="857250"/>
            <a:ext cx="91609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37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1AA53F-8DC4-4D48-80B4-C65B37442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31" y="247866"/>
            <a:ext cx="8229600" cy="901416"/>
          </a:xfrm>
        </p:spPr>
        <p:txBody>
          <a:bodyPr>
            <a:normAutofit/>
          </a:bodyPr>
          <a:lstStyle/>
          <a:p>
            <a:r>
              <a:rPr lang="en-US" dirty="0"/>
              <a:t>ARC Quarterly Event: Spring into Action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BD2C91-D187-4C7D-B7E9-42E24B7030D1}"/>
              </a:ext>
            </a:extLst>
          </p:cNvPr>
          <p:cNvSpPr/>
          <p:nvPr/>
        </p:nvSpPr>
        <p:spPr>
          <a:xfrm>
            <a:off x="4496980" y="3267418"/>
            <a:ext cx="2135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900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E7C7D2A-B453-42DC-A085-AC3E817DEBC5}"/>
              </a:ext>
            </a:extLst>
          </p:cNvPr>
          <p:cNvSpPr txBox="1">
            <a:spLocks/>
          </p:cNvSpPr>
          <p:nvPr/>
        </p:nvSpPr>
        <p:spPr>
          <a:xfrm>
            <a:off x="265106" y="981229"/>
            <a:ext cx="4306893" cy="5156861"/>
          </a:xfrm>
          <a:prstGeom prst="rect">
            <a:avLst/>
          </a:prstGeom>
        </p:spPr>
        <p:txBody>
          <a:bodyPr vert="horz" lIns="0" tIns="0" rIns="0" bIns="0" numCol="1" rtlCol="0" anchor="t" anchorCtr="0">
            <a:noAutofit/>
          </a:bodyPr>
          <a:lstStyle>
            <a:lvl1pPr marL="457193" indent="-457193" algn="l" defTabSz="457200" rtl="0" eaLnBrk="1" latinLnBrk="0" hangingPunct="1">
              <a:lnSpc>
                <a:spcPct val="114000"/>
              </a:lnSpc>
              <a:spcBef>
                <a:spcPts val="0"/>
              </a:spcBef>
              <a:buFont typeface="AppleSymbols" charset="0"/>
              <a:buChar char="⦿"/>
              <a:defRPr sz="2201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500"/>
              </a:spcBef>
              <a:buFont typeface="Arial"/>
              <a:buNone/>
              <a:defRPr sz="17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457200" rtl="0" eaLnBrk="1" latinLnBrk="0" hangingPunct="1">
              <a:spcBef>
                <a:spcPts val="500"/>
              </a:spcBef>
              <a:buSzPct val="80000"/>
              <a:buFont typeface="Arial"/>
              <a:buChar char="•"/>
              <a:defRPr sz="17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57200" indent="-228600" algn="l" defTabSz="457200" rtl="0" eaLnBrk="1" latinLnBrk="0" hangingPunct="1">
              <a:spcBef>
                <a:spcPts val="500"/>
              </a:spcBef>
              <a:buSzPct val="80000"/>
              <a:buFont typeface="Lucida Grande"/>
              <a:buChar char="&gt;"/>
              <a:defRPr sz="15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85800" indent="-228600" algn="l" defTabSz="457200" rtl="0" eaLnBrk="1" latinLnBrk="0" hangingPunct="1">
              <a:spcBef>
                <a:spcPts val="500"/>
              </a:spcBef>
              <a:buSzPct val="80000"/>
              <a:buFont typeface="Lucida Grande"/>
              <a:buChar char="–"/>
              <a:defRPr sz="13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Font typeface="AppleSymbols" charset="0"/>
              <a:buNone/>
            </a:pPr>
            <a:endParaRPr lang="en-US" sz="2400" dirty="0">
              <a:solidFill>
                <a:srgbClr val="840022"/>
              </a:solidFill>
            </a:endParaRPr>
          </a:p>
          <a:p>
            <a:pPr>
              <a:buSzPct val="100000"/>
            </a:pPr>
            <a:endParaRPr lang="en-US" sz="2000" dirty="0">
              <a:solidFill>
                <a:srgbClr val="840022"/>
              </a:solidFill>
            </a:endParaRPr>
          </a:p>
          <a:p>
            <a:pPr>
              <a:buSzPct val="100000"/>
            </a:pPr>
            <a:r>
              <a:rPr lang="en-US" sz="2000" dirty="0">
                <a:solidFill>
                  <a:srgbClr val="840022"/>
                </a:solidFill>
              </a:rPr>
              <a:t>Focus on enrollment pathways and encourage audience to enroll</a:t>
            </a:r>
          </a:p>
          <a:p>
            <a:pPr>
              <a:buSzPct val="100000"/>
            </a:pPr>
            <a:endParaRPr lang="en-US" sz="2000" dirty="0">
              <a:solidFill>
                <a:srgbClr val="840022"/>
              </a:solidFill>
            </a:endParaRPr>
          </a:p>
          <a:p>
            <a:pPr>
              <a:buSzPct val="100000"/>
            </a:pPr>
            <a:r>
              <a:rPr lang="en-US" sz="2000" dirty="0">
                <a:solidFill>
                  <a:srgbClr val="840022"/>
                </a:solidFill>
              </a:rPr>
              <a:t>Flyers in five different 5 languages will be sent to ARC partners</a:t>
            </a:r>
          </a:p>
          <a:p>
            <a:pPr>
              <a:buSzPct val="100000"/>
            </a:pPr>
            <a:endParaRPr lang="en-US" sz="2000" dirty="0">
              <a:solidFill>
                <a:srgbClr val="840022"/>
              </a:solidFill>
            </a:endParaRPr>
          </a:p>
          <a:p>
            <a:pPr>
              <a:buSzPct val="100000"/>
            </a:pPr>
            <a:r>
              <a:rPr lang="en-US" sz="2000" dirty="0">
                <a:solidFill>
                  <a:srgbClr val="840022"/>
                </a:solidFill>
              </a:rPr>
              <a:t>Please feel free to add your logo to the flyer and help us promote it</a:t>
            </a:r>
          </a:p>
          <a:p>
            <a:pPr>
              <a:buSzPct val="100000"/>
            </a:pPr>
            <a:endParaRPr lang="en-US" sz="2000" dirty="0">
              <a:solidFill>
                <a:srgbClr val="840022"/>
              </a:solidFill>
            </a:endParaRPr>
          </a:p>
          <a:p>
            <a:pPr marL="0" indent="0">
              <a:buSzPct val="100000"/>
              <a:buNone/>
            </a:pPr>
            <a:endParaRPr lang="en-US" sz="2000" dirty="0">
              <a:solidFill>
                <a:srgbClr val="840022"/>
              </a:solidFill>
            </a:endParaRPr>
          </a:p>
          <a:p>
            <a:pPr marL="457200" lvl="4" indent="0">
              <a:buSzPct val="100000"/>
              <a:buFont typeface="Lucida Grande"/>
              <a:buNone/>
            </a:pPr>
            <a:endParaRPr lang="en-US" sz="1800" dirty="0">
              <a:solidFill>
                <a:srgbClr val="840022"/>
              </a:solidFill>
            </a:endParaRPr>
          </a:p>
          <a:p>
            <a:pPr lvl="4">
              <a:buSzPct val="100000"/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840022"/>
              </a:solidFill>
            </a:endParaRPr>
          </a:p>
          <a:p>
            <a:pPr marL="228600" lvl="3" indent="0">
              <a:buSzPct val="100000"/>
              <a:buFont typeface="Lucida Grande"/>
              <a:buNone/>
            </a:pPr>
            <a:endParaRPr lang="en-US" sz="2000" dirty="0">
              <a:solidFill>
                <a:srgbClr val="840022"/>
              </a:solidFill>
            </a:endParaRPr>
          </a:p>
          <a:p>
            <a:pPr lvl="4">
              <a:buSzPct val="100000"/>
              <a:buFont typeface="Arial" panose="020B0604020202020204" pitchFamily="34" charset="0"/>
              <a:buChar char="•"/>
            </a:pPr>
            <a:endParaRPr lang="en-US" sz="998" dirty="0">
              <a:solidFill>
                <a:srgbClr val="840022"/>
              </a:solidFill>
            </a:endParaRPr>
          </a:p>
          <a:p>
            <a:pPr lvl="4">
              <a:buSzPct val="100000"/>
            </a:pPr>
            <a:endParaRPr lang="en-US" sz="1499" dirty="0">
              <a:solidFill>
                <a:srgbClr val="84002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595B51-3EF3-4131-8270-5640AD5CC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395" y="1050558"/>
            <a:ext cx="3477939" cy="5374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E954C7-5DBA-497A-9075-11B2CB2729CF}"/>
              </a:ext>
            </a:extLst>
          </p:cNvPr>
          <p:cNvSpPr txBox="1"/>
          <p:nvPr/>
        </p:nvSpPr>
        <p:spPr>
          <a:xfrm>
            <a:off x="217410" y="6340838"/>
            <a:ext cx="209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88224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2352" y="981229"/>
            <a:ext cx="3806999" cy="5156861"/>
          </a:xfrm>
        </p:spPr>
        <p:txBody>
          <a:bodyPr/>
          <a:lstStyle/>
          <a:p>
            <a:pPr marL="0" indent="0">
              <a:buSzPct val="100000"/>
              <a:buNone/>
            </a:pPr>
            <a:endParaRPr lang="en-US" sz="2400" dirty="0">
              <a:solidFill>
                <a:srgbClr val="840022"/>
              </a:solidFill>
            </a:endParaRPr>
          </a:p>
          <a:p>
            <a:pPr marL="457200" lvl="4" indent="0">
              <a:buSzPct val="100000"/>
              <a:buNone/>
            </a:pPr>
            <a:endParaRPr lang="en-US" sz="1800" dirty="0">
              <a:solidFill>
                <a:srgbClr val="840022"/>
              </a:solidFill>
            </a:endParaRPr>
          </a:p>
          <a:p>
            <a:pPr lvl="4">
              <a:buSzPct val="100000"/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840022"/>
              </a:solidFill>
            </a:endParaRPr>
          </a:p>
          <a:p>
            <a:pPr marL="228600" lvl="3" indent="0">
              <a:buSzPct val="100000"/>
              <a:buNone/>
            </a:pPr>
            <a:endParaRPr lang="en-US" sz="2000" dirty="0">
              <a:solidFill>
                <a:srgbClr val="840022"/>
              </a:solidFill>
            </a:endParaRPr>
          </a:p>
          <a:p>
            <a:pPr lvl="4">
              <a:buSzPct val="100000"/>
              <a:buFont typeface="Arial" panose="020B0604020202020204" pitchFamily="34" charset="0"/>
              <a:buChar char="•"/>
            </a:pPr>
            <a:endParaRPr lang="en-US" sz="998" dirty="0">
              <a:solidFill>
                <a:srgbClr val="840022"/>
              </a:solidFill>
            </a:endParaRPr>
          </a:p>
          <a:p>
            <a:pPr lvl="4">
              <a:buSzPct val="100000"/>
            </a:pPr>
            <a:endParaRPr lang="en-US" sz="1499" dirty="0">
              <a:solidFill>
                <a:srgbClr val="84002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26</a:t>
            </a:fld>
            <a:endParaRPr lang="en-US" sz="1200">
              <a:solidFill>
                <a:srgbClr val="888888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9880" y="196774"/>
            <a:ext cx="8804120" cy="901416"/>
          </a:xfrm>
        </p:spPr>
        <p:txBody>
          <a:bodyPr>
            <a:normAutofit/>
          </a:bodyPr>
          <a:lstStyle/>
          <a:p>
            <a:r>
              <a:rPr lang="en-US" dirty="0"/>
              <a:t>ARC Office Hour Schedule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0C6CCFB6-3F76-4C0B-A255-67C35A4BE1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341357"/>
              </p:ext>
            </p:extLst>
          </p:nvPr>
        </p:nvGraphicFramePr>
        <p:xfrm>
          <a:off x="3367119" y="1165071"/>
          <a:ext cx="5500378" cy="4913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5893">
                  <a:extLst>
                    <a:ext uri="{9D8B030D-6E8A-4147-A177-3AD203B41FA5}">
                      <a16:colId xmlns:a16="http://schemas.microsoft.com/office/drawing/2014/main" val="3320992909"/>
                    </a:ext>
                  </a:extLst>
                </a:gridCol>
                <a:gridCol w="1491522">
                  <a:extLst>
                    <a:ext uri="{9D8B030D-6E8A-4147-A177-3AD203B41FA5}">
                      <a16:colId xmlns:a16="http://schemas.microsoft.com/office/drawing/2014/main" val="1488460583"/>
                    </a:ext>
                  </a:extLst>
                </a:gridCol>
                <a:gridCol w="1484026">
                  <a:extLst>
                    <a:ext uri="{9D8B030D-6E8A-4147-A177-3AD203B41FA5}">
                      <a16:colId xmlns:a16="http://schemas.microsoft.com/office/drawing/2014/main" val="1190130247"/>
                    </a:ext>
                  </a:extLst>
                </a:gridCol>
                <a:gridCol w="1618937">
                  <a:extLst>
                    <a:ext uri="{9D8B030D-6E8A-4147-A177-3AD203B41FA5}">
                      <a16:colId xmlns:a16="http://schemas.microsoft.com/office/drawing/2014/main" val="455586295"/>
                    </a:ext>
                  </a:extLst>
                </a:gridCol>
              </a:tblGrid>
              <a:tr h="1107838">
                <a:tc>
                  <a:txBody>
                    <a:bodyPr/>
                    <a:lstStyle/>
                    <a:p>
                      <a:r>
                        <a:rPr lang="en-US" dirty="0"/>
                        <a:t>Month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r>
                        <a:rPr lang="en-US" baseline="30000" dirty="0"/>
                        <a:t>st</a:t>
                      </a:r>
                      <a:r>
                        <a:rPr lang="en-US" dirty="0"/>
                        <a:t> Event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Event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r>
                        <a:rPr lang="en-US" baseline="30000" dirty="0"/>
                        <a:t>rd</a:t>
                      </a:r>
                      <a:r>
                        <a:rPr lang="en-US" dirty="0"/>
                        <a:t> Event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2394198"/>
                  </a:ext>
                </a:extLst>
              </a:tr>
              <a:tr h="633050">
                <a:tc>
                  <a:txBody>
                    <a:bodyPr/>
                    <a:lstStyle/>
                    <a:p>
                      <a:r>
                        <a:rPr lang="en-US" dirty="0"/>
                        <a:t>Feb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2/11 (AMA)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2/22 (GBCGAC)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1702542"/>
                  </a:ext>
                </a:extLst>
              </a:tr>
              <a:tr h="633050">
                <a:tc>
                  <a:txBody>
                    <a:bodyPr/>
                    <a:lstStyle/>
                    <a:p>
                      <a:r>
                        <a:rPr lang="en-US" dirty="0"/>
                        <a:t>Mar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3/5 (ARC)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3/19 (ARC)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840022"/>
                          </a:solidFill>
                        </a:rPr>
                        <a:t>Open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8596883"/>
                  </a:ext>
                </a:extLst>
              </a:tr>
              <a:tr h="633050">
                <a:tc>
                  <a:txBody>
                    <a:bodyPr/>
                    <a:lstStyle/>
                    <a:p>
                      <a:r>
                        <a:rPr lang="en-US" dirty="0"/>
                        <a:t>Apr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4/3 (PNAAF)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4/10 (AADP)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840022"/>
                          </a:solidFill>
                        </a:rPr>
                        <a:t>Open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1526732"/>
                  </a:ext>
                </a:extLst>
              </a:tr>
              <a:tr h="633050">
                <a:tc>
                  <a:txBody>
                    <a:bodyPr/>
                    <a:lstStyle/>
                    <a:p>
                      <a:r>
                        <a:rPr lang="en-US" dirty="0"/>
                        <a:t>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5/8 (AADP)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5/19 (IHI)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5/22 (PNAAF)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7136415"/>
                  </a:ext>
                </a:extLst>
              </a:tr>
              <a:tr h="633050">
                <a:tc>
                  <a:txBody>
                    <a:bodyPr/>
                    <a:lstStyle/>
                    <a:p>
                      <a:r>
                        <a:rPr lang="en-US" dirty="0"/>
                        <a:t>Jun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6/5 (LSA)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840022"/>
                          </a:solidFill>
                        </a:rPr>
                        <a:t>Open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840022"/>
                          </a:solidFill>
                        </a:rPr>
                        <a:t>Open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085323"/>
                  </a:ext>
                </a:extLst>
              </a:tr>
              <a:tr h="633050">
                <a:tc>
                  <a:txBody>
                    <a:bodyPr/>
                    <a:lstStyle/>
                    <a:p>
                      <a:r>
                        <a:rPr lang="en-US" dirty="0"/>
                        <a:t>Jul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840022"/>
                          </a:solidFill>
                        </a:rPr>
                        <a:t>Open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840022"/>
                          </a:solidFill>
                        </a:rPr>
                        <a:t>Open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840022"/>
                          </a:solidFill>
                        </a:rPr>
                        <a:t>Open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3067746"/>
                  </a:ext>
                </a:extLst>
              </a:tr>
            </a:tbl>
          </a:graphicData>
        </a:graphic>
      </p:graphicFrame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1E8FD09-AB73-4AF0-9D08-158B100F4821}"/>
              </a:ext>
            </a:extLst>
          </p:cNvPr>
          <p:cNvSpPr txBox="1">
            <a:spLocks/>
          </p:cNvSpPr>
          <p:nvPr/>
        </p:nvSpPr>
        <p:spPr>
          <a:xfrm>
            <a:off x="265107" y="981229"/>
            <a:ext cx="2777895" cy="5156861"/>
          </a:xfrm>
          <a:prstGeom prst="rect">
            <a:avLst/>
          </a:prstGeom>
        </p:spPr>
        <p:txBody>
          <a:bodyPr vert="horz" lIns="0" tIns="0" rIns="0" bIns="0" numCol="1" rtlCol="0" anchor="t" anchorCtr="0">
            <a:noAutofit/>
          </a:bodyPr>
          <a:lstStyle>
            <a:lvl1pPr marL="457193" indent="-457193" algn="l" defTabSz="457200" rtl="0" eaLnBrk="1" latinLnBrk="0" hangingPunct="1">
              <a:lnSpc>
                <a:spcPct val="114000"/>
              </a:lnSpc>
              <a:spcBef>
                <a:spcPts val="0"/>
              </a:spcBef>
              <a:buFont typeface="AppleSymbols" charset="0"/>
              <a:buChar char="⦿"/>
              <a:defRPr sz="2201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500"/>
              </a:spcBef>
              <a:buFont typeface="Arial"/>
              <a:buNone/>
              <a:defRPr sz="17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457200" rtl="0" eaLnBrk="1" latinLnBrk="0" hangingPunct="1">
              <a:spcBef>
                <a:spcPts val="500"/>
              </a:spcBef>
              <a:buSzPct val="80000"/>
              <a:buFont typeface="Arial"/>
              <a:buChar char="•"/>
              <a:defRPr sz="17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57200" indent="-228600" algn="l" defTabSz="457200" rtl="0" eaLnBrk="1" latinLnBrk="0" hangingPunct="1">
              <a:spcBef>
                <a:spcPts val="500"/>
              </a:spcBef>
              <a:buSzPct val="80000"/>
              <a:buFont typeface="Lucida Grande"/>
              <a:buChar char="&gt;"/>
              <a:defRPr sz="15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85800" indent="-228600" algn="l" defTabSz="457200" rtl="0" eaLnBrk="1" latinLnBrk="0" hangingPunct="1">
              <a:spcBef>
                <a:spcPts val="500"/>
              </a:spcBef>
              <a:buSzPct val="80000"/>
              <a:buFont typeface="Lucida Grande"/>
              <a:buChar char="–"/>
              <a:defRPr sz="13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Font typeface="AppleSymbols" charset="0"/>
              <a:buNone/>
            </a:pPr>
            <a:endParaRPr lang="en-US" sz="2400" dirty="0">
              <a:solidFill>
                <a:srgbClr val="840022"/>
              </a:solidFill>
            </a:endParaRPr>
          </a:p>
          <a:p>
            <a:pPr>
              <a:buSzPct val="100000"/>
            </a:pPr>
            <a:endParaRPr lang="en-US" sz="2000" dirty="0">
              <a:solidFill>
                <a:srgbClr val="840022"/>
              </a:solidFill>
            </a:endParaRPr>
          </a:p>
          <a:p>
            <a:pPr>
              <a:buSzPct val="100000"/>
            </a:pPr>
            <a:r>
              <a:rPr lang="en-US" sz="2000" dirty="0">
                <a:solidFill>
                  <a:srgbClr val="840022"/>
                </a:solidFill>
              </a:rPr>
              <a:t>Please schedule at least one VAP event with Siya</a:t>
            </a:r>
          </a:p>
          <a:p>
            <a:pPr>
              <a:buSzPct val="100000"/>
            </a:pPr>
            <a:endParaRPr lang="en-US" sz="2000" dirty="0">
              <a:solidFill>
                <a:srgbClr val="840022"/>
              </a:solidFill>
            </a:endParaRPr>
          </a:p>
          <a:p>
            <a:pPr>
              <a:buSzPct val="100000"/>
            </a:pPr>
            <a:r>
              <a:rPr lang="en-US" sz="2000" dirty="0">
                <a:solidFill>
                  <a:srgbClr val="840022"/>
                </a:solidFill>
              </a:rPr>
              <a:t>If you would like to host VAP events on weekends and/or in the evening, please reach out to Siya ASAP</a:t>
            </a:r>
          </a:p>
          <a:p>
            <a:pPr>
              <a:buSzPct val="100000"/>
            </a:pPr>
            <a:endParaRPr lang="en-US" sz="2000" dirty="0">
              <a:solidFill>
                <a:srgbClr val="840022"/>
              </a:solidFill>
            </a:endParaRPr>
          </a:p>
          <a:p>
            <a:pPr marL="0" indent="0">
              <a:buSzPct val="100000"/>
              <a:buNone/>
            </a:pPr>
            <a:endParaRPr lang="en-US" sz="2000" dirty="0">
              <a:solidFill>
                <a:srgbClr val="840022"/>
              </a:solidFill>
            </a:endParaRPr>
          </a:p>
          <a:p>
            <a:pPr marL="457200" lvl="4" indent="0">
              <a:buSzPct val="100000"/>
              <a:buFont typeface="Lucida Grande"/>
              <a:buNone/>
            </a:pPr>
            <a:endParaRPr lang="en-US" sz="1800" dirty="0">
              <a:solidFill>
                <a:srgbClr val="840022"/>
              </a:solidFill>
            </a:endParaRPr>
          </a:p>
          <a:p>
            <a:pPr lvl="4">
              <a:buSzPct val="100000"/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840022"/>
              </a:solidFill>
            </a:endParaRPr>
          </a:p>
          <a:p>
            <a:pPr marL="228600" lvl="3" indent="0">
              <a:buSzPct val="100000"/>
              <a:buFont typeface="Lucida Grande"/>
              <a:buNone/>
            </a:pPr>
            <a:endParaRPr lang="en-US" sz="2000" dirty="0">
              <a:solidFill>
                <a:srgbClr val="840022"/>
              </a:solidFill>
            </a:endParaRPr>
          </a:p>
          <a:p>
            <a:pPr lvl="4">
              <a:buSzPct val="100000"/>
              <a:buFont typeface="Arial" panose="020B0604020202020204" pitchFamily="34" charset="0"/>
              <a:buChar char="•"/>
            </a:pPr>
            <a:endParaRPr lang="en-US" sz="998" dirty="0">
              <a:solidFill>
                <a:srgbClr val="840022"/>
              </a:solidFill>
            </a:endParaRPr>
          </a:p>
          <a:p>
            <a:pPr lvl="4">
              <a:buSzPct val="100000"/>
            </a:pPr>
            <a:endParaRPr lang="en-US" sz="1499" dirty="0">
              <a:solidFill>
                <a:srgbClr val="84002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E95E7A-C1C6-412C-9DB5-4DDDA69A4834}"/>
              </a:ext>
            </a:extLst>
          </p:cNvPr>
          <p:cNvSpPr txBox="1"/>
          <p:nvPr/>
        </p:nvSpPr>
        <p:spPr>
          <a:xfrm>
            <a:off x="217410" y="6340838"/>
            <a:ext cx="209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79748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27</a:t>
            </a:fld>
            <a:endParaRPr lang="en-US" sz="1200">
              <a:solidFill>
                <a:srgbClr val="888888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9880" y="261644"/>
            <a:ext cx="8229600" cy="901416"/>
          </a:xfrm>
        </p:spPr>
        <p:txBody>
          <a:bodyPr/>
          <a:lstStyle/>
          <a:p>
            <a:r>
              <a:rPr lang="en-US" dirty="0"/>
              <a:t>ARC Scheduled Events for March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08F2442-47E5-4D8F-8FEC-CD4FAE8D883A}"/>
              </a:ext>
            </a:extLst>
          </p:cNvPr>
          <p:cNvSpPr txBox="1">
            <a:spLocks/>
          </p:cNvSpPr>
          <p:nvPr/>
        </p:nvSpPr>
        <p:spPr>
          <a:xfrm>
            <a:off x="503154" y="955306"/>
            <a:ext cx="8994407" cy="65630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ts val="500"/>
              </a:spcBef>
              <a:buFont typeface="Arial"/>
              <a:buNone/>
              <a:defRPr sz="21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500"/>
              </a:spcBef>
              <a:buFont typeface="Arial"/>
              <a:buNone/>
              <a:defRPr sz="17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457200" rtl="0" eaLnBrk="1" latinLnBrk="0" hangingPunct="1">
              <a:spcBef>
                <a:spcPts val="500"/>
              </a:spcBef>
              <a:buSzPct val="80000"/>
              <a:buFont typeface="Arial"/>
              <a:buChar char="•"/>
              <a:defRPr sz="17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57200" indent="-228600" algn="l" defTabSz="457200" rtl="0" eaLnBrk="1" latinLnBrk="0" hangingPunct="1">
              <a:spcBef>
                <a:spcPts val="500"/>
              </a:spcBef>
              <a:buSzPct val="80000"/>
              <a:buFont typeface="Lucida Grande"/>
              <a:buChar char="&gt;"/>
              <a:defRPr sz="15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85800" indent="-228600" algn="l" defTabSz="457200" rtl="0" eaLnBrk="1" latinLnBrk="0" hangingPunct="1">
              <a:spcBef>
                <a:spcPts val="500"/>
              </a:spcBef>
              <a:buSzPct val="80000"/>
              <a:buFont typeface="Lucida Grande"/>
              <a:buChar char="–"/>
              <a:defRPr sz="13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en-US" sz="2300" dirty="0"/>
              <a:t>Total scheduled events: 6</a:t>
            </a:r>
            <a:endParaRPr lang="en-US" sz="2300" dirty="0">
              <a:solidFill>
                <a:srgbClr val="84002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C170CA-1B2E-489F-A506-8D818914D4FF}"/>
              </a:ext>
            </a:extLst>
          </p:cNvPr>
          <p:cNvSpPr txBox="1"/>
          <p:nvPr/>
        </p:nvSpPr>
        <p:spPr>
          <a:xfrm>
            <a:off x="217410" y="6340838"/>
            <a:ext cx="209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660D8-2396-4E20-A735-47E69FDFE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324" y="1387677"/>
            <a:ext cx="5513954" cy="527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2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1200">
                <a:solidFill>
                  <a:srgbClr val="888888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28</a:t>
            </a:fld>
            <a:endParaRPr lang="en-US" sz="1200">
              <a:solidFill>
                <a:srgbClr val="888888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9880" y="261644"/>
            <a:ext cx="8229600" cy="901416"/>
          </a:xfrm>
        </p:spPr>
        <p:txBody>
          <a:bodyPr/>
          <a:lstStyle/>
          <a:p>
            <a:r>
              <a:rPr lang="en-US" dirty="0"/>
              <a:t>Reminder and Closing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1281811-86D7-4997-B026-E52A5FB11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2132" y="841266"/>
            <a:ext cx="2983590" cy="2294330"/>
          </a:xfrm>
        </p:spPr>
        <p:txBody>
          <a:bodyPr/>
          <a:lstStyle/>
          <a:p>
            <a:pPr marL="0" indent="0">
              <a:buSzPct val="100000"/>
              <a:buNone/>
            </a:pPr>
            <a:endParaRPr lang="en-US" sz="2400" dirty="0">
              <a:solidFill>
                <a:srgbClr val="840022"/>
              </a:solidFill>
            </a:endParaRPr>
          </a:p>
          <a:p>
            <a:pPr>
              <a:buSzPct val="100000"/>
            </a:pPr>
            <a:r>
              <a:rPr lang="en-US" sz="2000" dirty="0">
                <a:solidFill>
                  <a:srgbClr val="840022"/>
                </a:solidFill>
              </a:rPr>
              <a:t>Please submit your event reports no later than 30 days after the events</a:t>
            </a:r>
          </a:p>
          <a:p>
            <a:pPr>
              <a:buSzPct val="100000"/>
            </a:pPr>
            <a:endParaRPr lang="en-US" sz="2000" dirty="0">
              <a:solidFill>
                <a:srgbClr val="840022"/>
              </a:solidFill>
            </a:endParaRPr>
          </a:p>
          <a:p>
            <a:pPr>
              <a:buSzPct val="100000"/>
            </a:pPr>
            <a:r>
              <a:rPr lang="en-US" sz="2000" dirty="0">
                <a:solidFill>
                  <a:srgbClr val="840022"/>
                </a:solidFill>
              </a:rPr>
              <a:t>Please don’t forget to submit in-person event reports for all your contactless in-person events</a:t>
            </a:r>
          </a:p>
          <a:p>
            <a:pPr marL="0" indent="0">
              <a:buSzPct val="100000"/>
              <a:buNone/>
            </a:pPr>
            <a:endParaRPr lang="en-US" sz="2000" dirty="0">
              <a:solidFill>
                <a:srgbClr val="840022"/>
              </a:solidFill>
            </a:endParaRPr>
          </a:p>
          <a:p>
            <a:pPr>
              <a:buSzPct val="100000"/>
            </a:pPr>
            <a:r>
              <a:rPr lang="en-US" sz="2000" dirty="0">
                <a:solidFill>
                  <a:srgbClr val="840022"/>
                </a:solidFill>
              </a:rPr>
              <a:t>Please submit the Quarterly Report by  3/5</a:t>
            </a:r>
            <a:endParaRPr lang="en-US" sz="1800" dirty="0">
              <a:solidFill>
                <a:srgbClr val="840022"/>
              </a:solidFill>
            </a:endParaRPr>
          </a:p>
          <a:p>
            <a:pPr marL="228600" lvl="3" indent="0">
              <a:buSzPct val="100000"/>
              <a:buNone/>
            </a:pPr>
            <a:endParaRPr lang="en-US" sz="2000" dirty="0">
              <a:solidFill>
                <a:srgbClr val="840022"/>
              </a:solidFill>
            </a:endParaRPr>
          </a:p>
          <a:p>
            <a:pPr lvl="4">
              <a:buSzPct val="100000"/>
              <a:buFont typeface="Arial" panose="020B0604020202020204" pitchFamily="34" charset="0"/>
              <a:buChar char="•"/>
            </a:pPr>
            <a:endParaRPr lang="en-US" sz="998" dirty="0">
              <a:solidFill>
                <a:srgbClr val="840022"/>
              </a:solidFill>
            </a:endParaRPr>
          </a:p>
          <a:p>
            <a:pPr lvl="4">
              <a:buSzPct val="100000"/>
            </a:pPr>
            <a:endParaRPr lang="en-US" sz="1499" dirty="0">
              <a:solidFill>
                <a:srgbClr val="84002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CFFF9E-E438-4914-AC08-929731860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03" y="1988431"/>
            <a:ext cx="5377808" cy="2881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7C330-56F7-40C1-A29D-27F5EF5D3081}"/>
              </a:ext>
            </a:extLst>
          </p:cNvPr>
          <p:cNvSpPr txBox="1"/>
          <p:nvPr/>
        </p:nvSpPr>
        <p:spPr>
          <a:xfrm>
            <a:off x="217410" y="6340838"/>
            <a:ext cx="209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15165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1AA53F-8DC4-4D48-80B4-C65B37442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80" y="247866"/>
            <a:ext cx="8229600" cy="901416"/>
          </a:xfrm>
        </p:spPr>
        <p:txBody>
          <a:bodyPr>
            <a:normAutofit/>
          </a:bodyPr>
          <a:lstStyle/>
          <a:p>
            <a:r>
              <a:rPr lang="en-US" dirty="0"/>
              <a:t>Welcome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BD2C91-D187-4C7D-B7E9-42E24B7030D1}"/>
              </a:ext>
            </a:extLst>
          </p:cNvPr>
          <p:cNvSpPr/>
          <p:nvPr/>
        </p:nvSpPr>
        <p:spPr>
          <a:xfrm>
            <a:off x="4496980" y="3267418"/>
            <a:ext cx="2135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9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C94E0DF-7AB9-4C10-83B4-DFF3560A9E7A}"/>
              </a:ext>
            </a:extLst>
          </p:cNvPr>
          <p:cNvSpPr txBox="1">
            <a:spLocks/>
          </p:cNvSpPr>
          <p:nvPr/>
        </p:nvSpPr>
        <p:spPr>
          <a:xfrm>
            <a:off x="213296" y="1067390"/>
            <a:ext cx="8994407" cy="4861719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ts val="500"/>
              </a:spcBef>
              <a:buFont typeface="Arial"/>
              <a:buNone/>
              <a:defRPr sz="21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500"/>
              </a:spcBef>
              <a:buFont typeface="Arial"/>
              <a:buNone/>
              <a:defRPr sz="17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457200" rtl="0" eaLnBrk="1" latinLnBrk="0" hangingPunct="1">
              <a:spcBef>
                <a:spcPts val="500"/>
              </a:spcBef>
              <a:buSzPct val="80000"/>
              <a:buFont typeface="Arial"/>
              <a:buChar char="•"/>
              <a:defRPr sz="17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57200" indent="-228600" algn="l" defTabSz="457200" rtl="0" eaLnBrk="1" latinLnBrk="0" hangingPunct="1">
              <a:spcBef>
                <a:spcPts val="500"/>
              </a:spcBef>
              <a:buSzPct val="80000"/>
              <a:buFont typeface="Lucida Grande"/>
              <a:buChar char="&gt;"/>
              <a:defRPr sz="15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85800" indent="-228600" algn="l" defTabSz="457200" rtl="0" eaLnBrk="1" latinLnBrk="0" hangingPunct="1">
              <a:spcBef>
                <a:spcPts val="500"/>
              </a:spcBef>
              <a:buSzPct val="80000"/>
              <a:buFont typeface="Lucida Grande"/>
              <a:buChar char="–"/>
              <a:defRPr sz="13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en-US" sz="2300" dirty="0"/>
              <a:t>~ 11,127 out of 273,462</a:t>
            </a:r>
            <a:r>
              <a:rPr lang="en-US" sz="23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2300" dirty="0"/>
              <a:t>(</a:t>
            </a:r>
            <a:r>
              <a:rPr lang="en-US" sz="2300" dirty="0">
                <a:solidFill>
                  <a:srgbClr val="840022"/>
                </a:solidFill>
              </a:rPr>
              <a:t>4.07%</a:t>
            </a:r>
            <a:r>
              <a:rPr lang="en-US" sz="2300" dirty="0"/>
              <a:t>) Core Participants are AANHPI</a:t>
            </a:r>
            <a:endParaRPr lang="en-US" sz="2300" dirty="0">
              <a:solidFill>
                <a:srgbClr val="84002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57995D-379B-4411-BFAA-72EFE227DE05}"/>
              </a:ext>
            </a:extLst>
          </p:cNvPr>
          <p:cNvSpPr txBox="1"/>
          <p:nvPr/>
        </p:nvSpPr>
        <p:spPr>
          <a:xfrm>
            <a:off x="217410" y="6340838"/>
            <a:ext cx="209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CE81B0-694D-46C3-8E18-D60EC2E4E5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5" b="1683"/>
          <a:stretch/>
        </p:blipFill>
        <p:spPr>
          <a:xfrm>
            <a:off x="1459405" y="1701385"/>
            <a:ext cx="6225189" cy="48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1AA53F-8DC4-4D48-80B4-C65B37442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31" y="247866"/>
            <a:ext cx="8229600" cy="901416"/>
          </a:xfrm>
        </p:spPr>
        <p:txBody>
          <a:bodyPr>
            <a:normAutofit/>
          </a:bodyPr>
          <a:lstStyle/>
          <a:p>
            <a:r>
              <a:rPr lang="en-US" dirty="0"/>
              <a:t>Partner Spotlight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BD2C91-D187-4C7D-B7E9-42E24B7030D1}"/>
              </a:ext>
            </a:extLst>
          </p:cNvPr>
          <p:cNvSpPr/>
          <p:nvPr/>
        </p:nvSpPr>
        <p:spPr>
          <a:xfrm>
            <a:off x="4496980" y="3267418"/>
            <a:ext cx="2135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9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C94E0DF-7AB9-4C10-83B4-DFF3560A9E7A}"/>
              </a:ext>
            </a:extLst>
          </p:cNvPr>
          <p:cNvSpPr txBox="1">
            <a:spLocks/>
          </p:cNvSpPr>
          <p:nvPr/>
        </p:nvSpPr>
        <p:spPr>
          <a:xfrm>
            <a:off x="213296" y="1067390"/>
            <a:ext cx="8414659" cy="4861719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ts val="500"/>
              </a:spcBef>
              <a:buFont typeface="Arial"/>
              <a:buNone/>
              <a:defRPr sz="21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spcBef>
                <a:spcPts val="500"/>
              </a:spcBef>
              <a:buFont typeface="Arial"/>
              <a:buNone/>
              <a:defRPr sz="17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457200" rtl="0" eaLnBrk="1" latinLnBrk="0" hangingPunct="1">
              <a:spcBef>
                <a:spcPts val="500"/>
              </a:spcBef>
              <a:buSzPct val="80000"/>
              <a:buFont typeface="Arial"/>
              <a:buChar char="•"/>
              <a:defRPr sz="17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57200" indent="-228600" algn="l" defTabSz="457200" rtl="0" eaLnBrk="1" latinLnBrk="0" hangingPunct="1">
              <a:spcBef>
                <a:spcPts val="500"/>
              </a:spcBef>
              <a:buSzPct val="80000"/>
              <a:buFont typeface="Lucida Grande"/>
              <a:buChar char="&gt;"/>
              <a:defRPr sz="15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85800" indent="-228600" algn="l" defTabSz="457200" rtl="0" eaLnBrk="1" latinLnBrk="0" hangingPunct="1">
              <a:spcBef>
                <a:spcPts val="500"/>
              </a:spcBef>
              <a:buSzPct val="80000"/>
              <a:buFont typeface="Lucida Grande"/>
              <a:buChar char="–"/>
              <a:defRPr sz="13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en-US" sz="2000" dirty="0"/>
              <a:t>Administrative (PORT) and Social Media Activity (#allofusarc)</a:t>
            </a:r>
            <a:endParaRPr lang="en-US" sz="2000" dirty="0">
              <a:solidFill>
                <a:srgbClr val="84002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165D1E-F4A0-463A-AF95-03B022FC8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340" y="4175443"/>
            <a:ext cx="1622093" cy="2071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34DC98-EAAA-44A4-9A93-3A3839F17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568" y="1896161"/>
            <a:ext cx="2061239" cy="2061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6D9238-1A08-44FD-94E6-401DC9ED5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688" y="2252837"/>
            <a:ext cx="2911312" cy="1245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9817F6-8FFC-46CD-842E-909340CF1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179" y="4562557"/>
            <a:ext cx="2927444" cy="1124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1D4AE8-5863-4041-8F58-914169D07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4150" y="3137850"/>
            <a:ext cx="1717170" cy="1695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DC6B26-031F-4E85-8EA0-089278CCB424}"/>
              </a:ext>
            </a:extLst>
          </p:cNvPr>
          <p:cNvSpPr txBox="1"/>
          <p:nvPr/>
        </p:nvSpPr>
        <p:spPr>
          <a:xfrm>
            <a:off x="217410" y="6340838"/>
            <a:ext cx="209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85442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1AA53F-8DC4-4D48-80B4-C65B37442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31" y="247866"/>
            <a:ext cx="8229600" cy="901416"/>
          </a:xfrm>
        </p:spPr>
        <p:txBody>
          <a:bodyPr>
            <a:normAutofit/>
          </a:bodyPr>
          <a:lstStyle/>
          <a:p>
            <a:r>
              <a:rPr lang="en-US" dirty="0"/>
              <a:t>Partner Spotlight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BD2C91-D187-4C7D-B7E9-42E24B7030D1}"/>
              </a:ext>
            </a:extLst>
          </p:cNvPr>
          <p:cNvSpPr/>
          <p:nvPr/>
        </p:nvSpPr>
        <p:spPr>
          <a:xfrm>
            <a:off x="4496980" y="3267418"/>
            <a:ext cx="2135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D9238-1A08-44FD-94E6-401DC9ED5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13" y="830822"/>
            <a:ext cx="2174325" cy="930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4C3C17-888C-46D5-B784-1D0FDEE5D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482" y="1931760"/>
            <a:ext cx="2422036" cy="43090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4D93CB-1C10-4F39-A433-3C3F5B315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038" y="1933050"/>
            <a:ext cx="2422036" cy="43058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A47A1F-0507-4E40-8EBD-91C74843B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220357" y="2630648"/>
            <a:ext cx="3881748" cy="291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4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1AA53F-8DC4-4D48-80B4-C65B37442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31" y="247866"/>
            <a:ext cx="8229600" cy="901416"/>
          </a:xfrm>
        </p:spPr>
        <p:txBody>
          <a:bodyPr>
            <a:normAutofit/>
          </a:bodyPr>
          <a:lstStyle/>
          <a:p>
            <a:r>
              <a:rPr lang="en-US" dirty="0"/>
              <a:t>Partner Spotlight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BD2C91-D187-4C7D-B7E9-42E24B7030D1}"/>
              </a:ext>
            </a:extLst>
          </p:cNvPr>
          <p:cNvSpPr/>
          <p:nvPr/>
        </p:nvSpPr>
        <p:spPr>
          <a:xfrm>
            <a:off x="4496980" y="3267418"/>
            <a:ext cx="2135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9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34DC98-EAAA-44A4-9A93-3A3839F17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59" y="793310"/>
            <a:ext cx="1415039" cy="14150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80357B-1DBA-47AC-A0C9-D367CB7E3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93" y="2168889"/>
            <a:ext cx="3672590" cy="2065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209BBB-72F5-49A8-943F-C27DAC952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93" y="4470324"/>
            <a:ext cx="3672590" cy="1843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FE6D94-5447-4E36-92E9-D77029DFB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9295" y="2619283"/>
            <a:ext cx="3897443" cy="261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7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1AA53F-8DC4-4D48-80B4-C65B37442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31" y="247866"/>
            <a:ext cx="8229600" cy="901416"/>
          </a:xfrm>
        </p:spPr>
        <p:txBody>
          <a:bodyPr>
            <a:normAutofit/>
          </a:bodyPr>
          <a:lstStyle/>
          <a:p>
            <a:r>
              <a:rPr lang="en-US" dirty="0"/>
              <a:t>Partner Spotlight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BD2C91-D187-4C7D-B7E9-42E24B7030D1}"/>
              </a:ext>
            </a:extLst>
          </p:cNvPr>
          <p:cNvSpPr/>
          <p:nvPr/>
        </p:nvSpPr>
        <p:spPr>
          <a:xfrm>
            <a:off x="4496980" y="3267418"/>
            <a:ext cx="2135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165D1E-F4A0-463A-AF95-03B022FC8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77" y="816603"/>
            <a:ext cx="1104505" cy="1410341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830862A1-F75D-47AD-8400-F34FF412E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0898" y="1570272"/>
            <a:ext cx="991100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D9394210-EB22-41F1-AE1F-5FCA6F1D54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9"/>
          <a:stretch>
            <a:fillRect/>
          </a:stretch>
        </p:blipFill>
        <p:spPr bwMode="auto">
          <a:xfrm>
            <a:off x="6646888" y="2355108"/>
            <a:ext cx="2219794" cy="304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AF6DD7-2D18-4F2D-93C4-840D3597C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321" y="25108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E5FA666F-ED88-41D2-8590-D1D8F3BDB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47" y="2666597"/>
            <a:ext cx="3698717" cy="230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6987227C-6923-48DB-B782-AB8CA1640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82"/>
          <a:stretch>
            <a:fillRect/>
          </a:stretch>
        </p:blipFill>
        <p:spPr bwMode="auto">
          <a:xfrm>
            <a:off x="4246503" y="2311781"/>
            <a:ext cx="2149908" cy="308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28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1AA53F-8DC4-4D48-80B4-C65B37442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31" y="247866"/>
            <a:ext cx="8229600" cy="901416"/>
          </a:xfrm>
        </p:spPr>
        <p:txBody>
          <a:bodyPr>
            <a:normAutofit/>
          </a:bodyPr>
          <a:lstStyle/>
          <a:p>
            <a:r>
              <a:rPr lang="en-US" dirty="0"/>
              <a:t>Partner Spotlight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BD2C91-D187-4C7D-B7E9-42E24B7030D1}"/>
              </a:ext>
            </a:extLst>
          </p:cNvPr>
          <p:cNvSpPr/>
          <p:nvPr/>
        </p:nvSpPr>
        <p:spPr>
          <a:xfrm>
            <a:off x="4496980" y="3267418"/>
            <a:ext cx="2135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656DF-2632-4316-B5E3-9BAACD709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87" y="964276"/>
            <a:ext cx="1123024" cy="11090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00D136-2826-430B-8E2C-4602F93E4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338" y="2696355"/>
            <a:ext cx="3972393" cy="2234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65451E-0CEA-4E46-95EB-A427939A1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061" y="2523499"/>
            <a:ext cx="3440243" cy="258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7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1AA53F-8DC4-4D48-80B4-C65B37442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31" y="247866"/>
            <a:ext cx="8229600" cy="901416"/>
          </a:xfrm>
        </p:spPr>
        <p:txBody>
          <a:bodyPr>
            <a:normAutofit/>
          </a:bodyPr>
          <a:lstStyle/>
          <a:p>
            <a:r>
              <a:rPr lang="en-US" dirty="0"/>
              <a:t>Partner Spotlight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BD2C91-D187-4C7D-B7E9-42E24B7030D1}"/>
              </a:ext>
            </a:extLst>
          </p:cNvPr>
          <p:cNvSpPr/>
          <p:nvPr/>
        </p:nvSpPr>
        <p:spPr>
          <a:xfrm>
            <a:off x="4496980" y="3267418"/>
            <a:ext cx="2135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9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EE864D-AA5C-4D78-9A0F-0CC5DDAB4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03" y="859986"/>
            <a:ext cx="2197281" cy="843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27E9DB-F01B-4AA8-B2D8-038022764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09" y="2494588"/>
            <a:ext cx="3801640" cy="24596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2A3CFD-1695-422A-B325-5BE8D1DC8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553" y="2494587"/>
            <a:ext cx="4372731" cy="245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2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HC_PPT_Template_4x3_2018_General_01">
  <a:themeElements>
    <a:clrScheme name="Custom 111">
      <a:dk1>
        <a:srgbClr val="333333"/>
      </a:dk1>
      <a:lt1>
        <a:srgbClr val="FFFFFF"/>
      </a:lt1>
      <a:dk2>
        <a:srgbClr val="840022"/>
      </a:dk2>
      <a:lt2>
        <a:srgbClr val="FFFEF2"/>
      </a:lt2>
      <a:accent1>
        <a:srgbClr val="840022"/>
      </a:accent1>
      <a:accent2>
        <a:srgbClr val="FC5307"/>
      </a:accent2>
      <a:accent3>
        <a:srgbClr val="FEA808"/>
      </a:accent3>
      <a:accent4>
        <a:srgbClr val="E32D15"/>
      </a:accent4>
      <a:accent5>
        <a:srgbClr val="333333"/>
      </a:accent5>
      <a:accent6>
        <a:srgbClr val="333333"/>
      </a:accent6>
      <a:hlink>
        <a:srgbClr val="333333"/>
      </a:hlink>
      <a:folHlink>
        <a:srgbClr val="33333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25000"/>
            <a:lumOff val="7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AHC MASTER">
  <a:themeElements>
    <a:clrScheme name="Custom 111">
      <a:dk1>
        <a:srgbClr val="333333"/>
      </a:dk1>
      <a:lt1>
        <a:srgbClr val="FFFFFF"/>
      </a:lt1>
      <a:dk2>
        <a:srgbClr val="840022"/>
      </a:dk2>
      <a:lt2>
        <a:srgbClr val="FFFEF2"/>
      </a:lt2>
      <a:accent1>
        <a:srgbClr val="840022"/>
      </a:accent1>
      <a:accent2>
        <a:srgbClr val="FC5307"/>
      </a:accent2>
      <a:accent3>
        <a:srgbClr val="FEA808"/>
      </a:accent3>
      <a:accent4>
        <a:srgbClr val="E32D15"/>
      </a:accent4>
      <a:accent5>
        <a:srgbClr val="333333"/>
      </a:accent5>
      <a:accent6>
        <a:srgbClr val="333333"/>
      </a:accent6>
      <a:hlink>
        <a:srgbClr val="333333"/>
      </a:hlink>
      <a:folHlink>
        <a:srgbClr val="33333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25000"/>
            <a:lumOff val="7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ismaticVTI">
  <a:themeElements>
    <a:clrScheme name="Prismatic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42B3BD"/>
      </a:accent1>
      <a:accent2>
        <a:srgbClr val="51B851"/>
      </a:accent2>
      <a:accent3>
        <a:srgbClr val="B5A603"/>
      </a:accent3>
      <a:accent4>
        <a:srgbClr val="F58505"/>
      </a:accent4>
      <a:accent5>
        <a:srgbClr val="FA2481"/>
      </a:accent5>
      <a:accent6>
        <a:srgbClr val="9CA2AB"/>
      </a:accent6>
      <a:hlink>
        <a:srgbClr val="FA2481"/>
      </a:hlink>
      <a:folHlink>
        <a:srgbClr val="57618E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AHC_PPT_Template_4x3_2018_General_01</Template>
  <TotalTime>138002</TotalTime>
  <Words>345</Words>
  <Application>Microsoft Office PowerPoint</Application>
  <PresentationFormat>On-screen Show (4:3)</PresentationFormat>
  <Paragraphs>142</Paragraphs>
  <Slides>28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AppleSymbols</vt:lpstr>
      <vt:lpstr>Lucida Grande</vt:lpstr>
      <vt:lpstr>Aharoni</vt:lpstr>
      <vt:lpstr>Arial</vt:lpstr>
      <vt:lpstr>Avenir Next LT Pro</vt:lpstr>
      <vt:lpstr>Calibri</vt:lpstr>
      <vt:lpstr>Calibri Light</vt:lpstr>
      <vt:lpstr>Times New Roman</vt:lpstr>
      <vt:lpstr>AHC_PPT_Template_4x3_2018_General_01</vt:lpstr>
      <vt:lpstr>1_AHC MASTER</vt:lpstr>
      <vt:lpstr>Custom Design</vt:lpstr>
      <vt:lpstr>PrismaticVTI</vt:lpstr>
      <vt:lpstr>Office Theme</vt:lpstr>
      <vt:lpstr>Welcome</vt:lpstr>
      <vt:lpstr>Agenda</vt:lpstr>
      <vt:lpstr>Welcome</vt:lpstr>
      <vt:lpstr>Partner Spotlight</vt:lpstr>
      <vt:lpstr>Partner Spotlight</vt:lpstr>
      <vt:lpstr>Partner Spotlight</vt:lpstr>
      <vt:lpstr>Partner Spotlight</vt:lpstr>
      <vt:lpstr>Partner Spotlight</vt:lpstr>
      <vt:lpstr>Partner Spotlight</vt:lpstr>
      <vt:lpstr>Special Spotlight Speaker</vt:lpstr>
      <vt:lpstr>#AllofUsARCChat  Twitter Chat</vt:lpstr>
      <vt:lpstr>Planning &amp; Promotion</vt:lpstr>
      <vt:lpstr>How It Works</vt:lpstr>
      <vt:lpstr>Thinking Back: How It Went</vt:lpstr>
      <vt:lpstr>Conclusion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ARC Quarterly Event: Spring into Action</vt:lpstr>
      <vt:lpstr>ARC Office Hour Schedule</vt:lpstr>
      <vt:lpstr>ARC Scheduled Events for March</vt:lpstr>
      <vt:lpstr>Reminder and Closing</vt:lpstr>
    </vt:vector>
  </TitlesOfParts>
  <Company>University of Chicago Medicine &amp; Biological Sciences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Presentation Title</dc:title>
  <dc:creator>Oh, Jennifer [BSD] - MED</dc:creator>
  <cp:lastModifiedBy>Siya Qi</cp:lastModifiedBy>
  <cp:revision>361</cp:revision>
  <dcterms:created xsi:type="dcterms:W3CDTF">2018-10-16T17:09:37Z</dcterms:created>
  <dcterms:modified xsi:type="dcterms:W3CDTF">2021-02-26T20:37:49Z</dcterms:modified>
</cp:coreProperties>
</file>